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81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70" r:id="rId17"/>
    <p:sldId id="278" r:id="rId18"/>
    <p:sldId id="279" r:id="rId19"/>
    <p:sldId id="280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Lithograph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Lithograph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Lithograph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Lithograph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Lithograph" pitchFamily="2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2"/>
        </a:solidFill>
        <a:latin typeface="Lithograph" pitchFamily="2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2"/>
        </a:solidFill>
        <a:latin typeface="Lithograph" pitchFamily="2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2"/>
        </a:solidFill>
        <a:latin typeface="Lithograph" pitchFamily="2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2"/>
        </a:solidFill>
        <a:latin typeface="Lithograph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0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8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FB51136-CBAE-4EC4-AC38-A6B4EBB77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DAC56-4C90-4395-8229-916DA3E44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0FAA7-0854-4F3F-9645-FF6840F39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92AEA-710F-464B-98E4-4391FA9A2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9C904-4914-42EF-927B-964BF0B27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E799D5-98CE-46C7-B516-E64BD4082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EE9533-B052-40D9-A5EA-103B5B9EE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A24910-EA7D-499D-AB01-F23993D58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BA60C3-5663-4792-91BF-8B45D5C64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16514-7392-4B2E-95E0-5E41004D1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FA9ED4-14C8-4AE2-B33B-87E665A0D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1E64FE2-E197-4A27-B349-432E31AC2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extLst/>
          </a:lstStyle>
          <a:p>
            <a:pPr>
              <a:defRPr/>
            </a:pPr>
            <a:fld id="{95EEAF2E-4744-40D0-87E1-A98C6FFB0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55" r:id="rId2"/>
    <p:sldLayoutId id="2147483760" r:id="rId3"/>
    <p:sldLayoutId id="2147483761" r:id="rId4"/>
    <p:sldLayoutId id="2147483762" r:id="rId5"/>
    <p:sldLayoutId id="2147483763" r:id="rId6"/>
    <p:sldLayoutId id="2147483756" r:id="rId7"/>
    <p:sldLayoutId id="2147483764" r:id="rId8"/>
    <p:sldLayoutId id="2147483765" r:id="rId9"/>
    <p:sldLayoutId id="2147483757" r:id="rId10"/>
    <p:sldLayoutId id="2147483758" r:id="rId11"/>
    <p:sldLayoutId id="214748376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24000"/>
            <a:ext cx="8229600" cy="152815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atin typeface="Futura Md BT" pitchFamily="34" charset="0"/>
              </a:rPr>
              <a:t>Potatoes and Grains</a:t>
            </a:r>
            <a:endParaRPr lang="en-US" sz="6600" dirty="0">
              <a:latin typeface="Futura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7696200" cy="4525962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Futura Md BT" pitchFamily="34" charset="0"/>
              </a:rPr>
              <a:t>Multiple Stage Technique</a:t>
            </a:r>
          </a:p>
          <a:p>
            <a:pPr lvl="1" eaLnBrk="1" hangingPunct="1"/>
            <a:r>
              <a:rPr lang="en-US" sz="3600" smtClean="0">
                <a:latin typeface="Futura Md BT" pitchFamily="34" charset="0"/>
              </a:rPr>
              <a:t>Cook with one or more methods</a:t>
            </a:r>
          </a:p>
          <a:p>
            <a:pPr lvl="1" eaLnBrk="1" hangingPunct="1"/>
            <a:r>
              <a:rPr lang="en-US" sz="3600" smtClean="0">
                <a:latin typeface="Futura Md BT" pitchFamily="34" charset="0"/>
              </a:rPr>
              <a:t>Finish with another method</a:t>
            </a:r>
          </a:p>
          <a:p>
            <a:pPr lvl="1" eaLnBrk="1" hangingPunct="1"/>
            <a:r>
              <a:rPr lang="en-US" sz="3600" smtClean="0">
                <a:latin typeface="Futura Md BT" pitchFamily="34" charset="0"/>
              </a:rPr>
              <a:t>Examples:  Lyonnaise, </a:t>
            </a:r>
          </a:p>
          <a:p>
            <a:pPr lvl="1" eaLnBrk="1" hangingPunct="1"/>
            <a:r>
              <a:rPr lang="en-US" sz="3600" smtClean="0">
                <a:latin typeface="Futura Md BT" pitchFamily="34" charset="0"/>
              </a:rPr>
              <a:t>funeral potatoes, </a:t>
            </a:r>
          </a:p>
          <a:p>
            <a:pPr lvl="1" eaLnBrk="1" hangingPunct="1"/>
            <a:r>
              <a:rPr lang="en-US" sz="3600" smtClean="0">
                <a:latin typeface="Futura Md BT" pitchFamily="34" charset="0"/>
              </a:rPr>
              <a:t>twice baked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>
                <a:solidFill>
                  <a:schemeClr val="tx1"/>
                </a:solidFill>
                <a:latin typeface="Futura Md BT" pitchFamily="34" charset="0"/>
              </a:rPr>
              <a:t>Cooking Potatoes</a:t>
            </a:r>
          </a:p>
        </p:txBody>
      </p:sp>
      <p:pic>
        <p:nvPicPr>
          <p:cNvPr id="19460" name="Picture 5" descr="http://images-mediawiki-sites.thefullwiki.org/03/7/1/9/18883930263649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441825"/>
            <a:ext cx="22098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29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01153"/>
                <a:gridCol w="57284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Method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Boiling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Easiest, first step for other methods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Steaming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potatoes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Baked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Russets,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r>
                        <a:rPr lang="en-US" sz="1600" baseline="0" dirty="0" smtClean="0"/>
                        <a:t>wrap in foil- moist,</a:t>
                      </a:r>
                    </a:p>
                    <a:p>
                      <a:r>
                        <a:rPr lang="en-US" sz="1600" baseline="0" dirty="0" smtClean="0"/>
                        <a:t>rub with oil- soft skin</a:t>
                      </a:r>
                    </a:p>
                    <a:p>
                      <a:r>
                        <a:rPr lang="en-US" sz="1600" baseline="0" dirty="0" smtClean="0"/>
                        <a:t>nothing- crispy skin</a:t>
                      </a:r>
                    </a:p>
                    <a:p>
                      <a:r>
                        <a:rPr lang="en-US" sz="1600" baseline="0" dirty="0" smtClean="0"/>
                        <a:t>scrub, pierce with a fork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 casserole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Sliced raw, cooked with cream sauce or uncooked custard</a:t>
                      </a:r>
                    </a:p>
                    <a:p>
                      <a:r>
                        <a:rPr lang="en-US" sz="1600" dirty="0" smtClean="0"/>
                        <a:t>Toppings – bread crumbs, cheese, etc…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Sautéed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Hash browns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Deep-Frying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French fries, Russets because of low moisture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Pan-Frying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Latkes – potato pancakes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Pureeing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Mashed or whipped</a:t>
                      </a:r>
                      <a:r>
                        <a:rPr lang="en-US" sz="1600" baseline="0" dirty="0" smtClean="0"/>
                        <a:t> potatoes, first steam, boil or bake</a:t>
                      </a:r>
                      <a:endParaRPr lang="en-US" sz="1600" dirty="0">
                        <a:latin typeface="Futura Md BT" pitchFamily="34" charset="0"/>
                      </a:endParaRPr>
                    </a:p>
                  </a:txBody>
                  <a:tcPr marL="96819" marR="96819"/>
                </a:tc>
              </a:tr>
            </a:tbl>
          </a:graphicData>
        </a:graphic>
      </p:graphicFrame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tx1"/>
                </a:solidFill>
                <a:latin typeface="Futura Md BT" pitchFamily="34" charset="0"/>
              </a:rPr>
              <a:t>Cooking Methods</a:t>
            </a:r>
            <a:endParaRPr lang="en-US" sz="7200" dirty="0">
              <a:solidFill>
                <a:schemeClr val="tx1"/>
              </a:solidFill>
              <a:latin typeface="Futura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24050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Futura Md BT" pitchFamily="34" charset="0"/>
              </a:rPr>
              <a:t>Legumes are Seeds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Futura Md BT" pitchFamily="34" charset="0"/>
              </a:rPr>
              <a:t>This includes beans, peas, lentils, nuts and seeds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4000" smtClean="0">
              <a:latin typeface="Futura Md BT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tx1"/>
                </a:solidFill>
                <a:latin typeface="Futura Md BT" pitchFamily="34" charset="0"/>
              </a:rPr>
              <a:t>Legumes</a:t>
            </a:r>
            <a:endParaRPr lang="en-US" sz="7200" dirty="0">
              <a:solidFill>
                <a:schemeClr val="tx1"/>
              </a:solidFill>
              <a:latin typeface="Futura Md BT" pitchFamily="34" charset="0"/>
            </a:endParaRPr>
          </a:p>
        </p:txBody>
      </p:sp>
      <p:pic>
        <p:nvPicPr>
          <p:cNvPr id="21508" name="Picture 5" descr="http://www.fullissue.com/wp-content/uploads/2010/04/legu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581400"/>
            <a:ext cx="38195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latin typeface="Futura Md BT" pitchFamily="34" charset="0"/>
              </a:rPr>
              <a:t>Available fresh, caned, dried or frozen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latin typeface="Futura Md BT" pitchFamily="34" charset="0"/>
              </a:rPr>
              <a:t>No torn bags or dented cans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latin typeface="Futura Md BT" pitchFamily="34" charset="0"/>
              </a:rPr>
              <a:t>Store in a cool, dry, well-ventilated area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latin typeface="Futura Md BT" pitchFamily="34" charset="0"/>
              </a:rPr>
              <a:t>Dried:  rinse, sort, soak, rinse, cook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latin typeface="Futura Md BT" pitchFamily="34" charset="0"/>
              </a:rPr>
              <a:t>Soups, stews, salad, side or main dish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latin typeface="Futura Md BT" pitchFamily="34" charset="0"/>
              </a:rPr>
              <a:t>Red beans &amp; rice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latin typeface="Futura Md BT" pitchFamily="34" charset="0"/>
              </a:rPr>
              <a:t>Kidney beans and chili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latin typeface="Futura Md BT" pitchFamily="34" charset="0"/>
              </a:rPr>
              <a:t>Black &amp; Pinto beans Mexican food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latin typeface="Futura Md BT" pitchFamily="34" charset="0"/>
              </a:rPr>
              <a:t>Chickpeas for hummus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latin typeface="Futura Md BT" pitchFamily="34" charset="0"/>
              </a:rPr>
              <a:t>Soy nuts for a snack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Futura Md BT" pitchFamily="34" charset="0"/>
              </a:rPr>
              <a:t>Selection, Storing and Cooking</a:t>
            </a:r>
            <a:endParaRPr lang="en-US" dirty="0">
              <a:solidFill>
                <a:schemeClr val="tx1"/>
              </a:solidFill>
              <a:latin typeface="Futura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5486400" cy="46148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smtClean="0">
                <a:latin typeface="Futura Md BT" pitchFamily="34" charset="0"/>
              </a:rPr>
              <a:t>Grains are grasses that grow edible seeds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200" smtClean="0">
                <a:latin typeface="Futura Md BT" pitchFamily="34" charset="0"/>
              </a:rPr>
              <a:t>Milled grains have the germ, bran &amp; hull removed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200" smtClean="0">
                <a:latin typeface="Futura Md BT" pitchFamily="34" charset="0"/>
              </a:rPr>
              <a:t>Bran is great fiber source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200" smtClean="0">
                <a:latin typeface="Futura Md BT" pitchFamily="34" charset="0"/>
              </a:rPr>
              <a:t>Endosperm largest part of the grain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tx1"/>
                </a:solidFill>
                <a:latin typeface="Futura Md BT" pitchFamily="34" charset="0"/>
              </a:rPr>
              <a:t>Grains</a:t>
            </a:r>
            <a:endParaRPr lang="en-US" sz="7200" dirty="0">
              <a:solidFill>
                <a:schemeClr val="tx1"/>
              </a:solidFill>
              <a:latin typeface="Futura Md BT" pitchFamily="34" charset="0"/>
            </a:endParaRPr>
          </a:p>
        </p:txBody>
      </p:sp>
      <p:pic>
        <p:nvPicPr>
          <p:cNvPr id="23556" name="Picture 5" descr="http://www.breadexperience.com/image-files/wheat-grai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86000"/>
            <a:ext cx="33464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 smtClean="0">
                <a:latin typeface="Futura Md BT" pitchFamily="34" charset="0"/>
              </a:rPr>
              <a:t>Wheat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 smtClean="0">
                <a:latin typeface="Futura Md BT" pitchFamily="34" charset="0"/>
              </a:rPr>
              <a:t>Wheat Flour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 smtClean="0">
                <a:latin typeface="Futura Md BT" pitchFamily="34" charset="0"/>
              </a:rPr>
              <a:t>Rice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 smtClean="0">
                <a:latin typeface="Futura Md BT" pitchFamily="34" charset="0"/>
              </a:rPr>
              <a:t>Corn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 smtClean="0">
                <a:latin typeface="Futura Md BT" pitchFamily="34" charset="0"/>
              </a:rPr>
              <a:t>Oats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 smtClean="0">
                <a:latin typeface="Futura Md BT" pitchFamily="34" charset="0"/>
              </a:rPr>
              <a:t>Other- Buckwheat, Kasha, Millet, Rye, </a:t>
            </a:r>
            <a:r>
              <a:rPr lang="en-US" sz="4000" dirty="0" err="1" smtClean="0">
                <a:latin typeface="Futura Md BT" pitchFamily="34" charset="0"/>
              </a:rPr>
              <a:t>Teff</a:t>
            </a:r>
            <a:r>
              <a:rPr lang="en-US" sz="4000" dirty="0" smtClean="0">
                <a:latin typeface="Futura Md BT" pitchFamily="34" charset="0"/>
              </a:rPr>
              <a:t>, Amaranth, Spelt, Quinoa, Barley</a:t>
            </a:r>
            <a:endParaRPr lang="en-US" sz="4000" dirty="0">
              <a:latin typeface="Futura Md B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tx1"/>
                </a:solidFill>
                <a:latin typeface="Futura Md BT" pitchFamily="34" charset="0"/>
              </a:rPr>
              <a:t>Types of Grains</a:t>
            </a:r>
            <a:endParaRPr lang="en-US" sz="7200" dirty="0">
              <a:solidFill>
                <a:schemeClr val="tx1"/>
              </a:solidFill>
              <a:latin typeface="Futura Md BT" pitchFamily="34" charset="0"/>
            </a:endParaRPr>
          </a:p>
        </p:txBody>
      </p:sp>
      <p:pic>
        <p:nvPicPr>
          <p:cNvPr id="24580" name="Picture 5" descr="http://c1.eatdrinkbetter.com/files/2009/06/wheat-by-bern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752600"/>
            <a:ext cx="3200400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 smtClean="0">
                <a:latin typeface="Futura Md BT" pitchFamily="34" charset="0"/>
              </a:rPr>
              <a:t>Check all boxes, bags &amp; containers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 smtClean="0">
                <a:latin typeface="Futura Md BT" pitchFamily="34" charset="0"/>
              </a:rPr>
              <a:t>Store in dry and ventilated area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 smtClean="0">
                <a:latin typeface="Futura Md BT" pitchFamily="34" charset="0"/>
              </a:rPr>
              <a:t>Soak whole grains before cooking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4000" dirty="0" smtClean="0">
              <a:latin typeface="Futura Md BT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 smtClean="0">
                <a:latin typeface="Futura Md BT" pitchFamily="34" charset="0"/>
              </a:rPr>
              <a:t>Steam, pilaf (sauté in butter then simmer) risotto (release starch to make  creamy dish – add small amounts of liquid stir until it is absorbed)</a:t>
            </a:r>
            <a:endParaRPr lang="en-US" sz="4000" dirty="0">
              <a:latin typeface="Futura Md BT" pitchFamily="34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Futura Md BT" pitchFamily="34" charset="0"/>
              </a:rPr>
              <a:t>Selection, Storage &amp; Cooking</a:t>
            </a:r>
            <a:endParaRPr lang="en-US" dirty="0">
              <a:solidFill>
                <a:schemeClr val="tx1"/>
              </a:solidFill>
              <a:latin typeface="Futura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5410200" cy="4462462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Futura Md BT" pitchFamily="34" charset="0"/>
              </a:rPr>
              <a:t>Means paste</a:t>
            </a:r>
          </a:p>
          <a:p>
            <a:pPr eaLnBrk="1" hangingPunct="1"/>
            <a:r>
              <a:rPr lang="en-US" sz="4000" smtClean="0">
                <a:latin typeface="Futura Md BT" pitchFamily="34" charset="0"/>
              </a:rPr>
              <a:t>Dried, fresh or frozen</a:t>
            </a:r>
          </a:p>
          <a:p>
            <a:pPr eaLnBrk="1" hangingPunct="1"/>
            <a:r>
              <a:rPr lang="en-US" sz="4000" smtClean="0">
                <a:latin typeface="Futura Md BT" pitchFamily="34" charset="0"/>
              </a:rPr>
              <a:t>Dumplings (ravioli, pierogi, gnocchi)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>
                <a:solidFill>
                  <a:schemeClr val="tx1"/>
                </a:solidFill>
                <a:latin typeface="Futura Md BT" pitchFamily="34" charset="0"/>
              </a:rPr>
              <a:t>Pasta</a:t>
            </a:r>
          </a:p>
        </p:txBody>
      </p:sp>
      <p:pic>
        <p:nvPicPr>
          <p:cNvPr id="26628" name="Picture 5" descr="http://confusedofcalcutta.com/wp-content/uploads/2010/04/mixed-p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295400"/>
            <a:ext cx="34194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Futura Md BT" pitchFamily="34" charset="0"/>
              </a:rPr>
              <a:t>Pasta is done when it feels firm to the bite or al dente.</a:t>
            </a:r>
          </a:p>
          <a:p>
            <a:pPr eaLnBrk="1" hangingPunct="1"/>
            <a:r>
              <a:rPr lang="en-US" sz="3200" smtClean="0">
                <a:latin typeface="Futura Md BT" pitchFamily="34" charset="0"/>
              </a:rPr>
              <a:t>Fresh pasta cooks in 1-2 minutes.</a:t>
            </a:r>
          </a:p>
          <a:p>
            <a:pPr eaLnBrk="1" hangingPunct="1"/>
            <a:r>
              <a:rPr lang="en-US" sz="3200" smtClean="0">
                <a:latin typeface="Futura Md BT" pitchFamily="34" charset="0"/>
              </a:rPr>
              <a:t>Dry pasta takes much longer (depends on shape and size).</a:t>
            </a:r>
          </a:p>
          <a:p>
            <a:pPr eaLnBrk="1" hangingPunct="1"/>
            <a:r>
              <a:rPr lang="en-US" sz="3200" smtClean="0">
                <a:latin typeface="Futura Md BT" pitchFamily="34" charset="0"/>
              </a:rPr>
              <a:t>Boil in lots of water, no lid on the pot, Stir occasionally, Drain and drizzle with a little olive oil or toss in sauce to keep from sticking.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>
                <a:solidFill>
                  <a:schemeClr val="tx1"/>
                </a:solidFill>
                <a:latin typeface="Futura Md BT" pitchFamily="34" charset="0"/>
              </a:rPr>
              <a:t>Cooking Pasta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2557462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Futura Md BT" pitchFamily="34" charset="0"/>
              </a:rPr>
              <a:t>Ingredients:  eggs, salt, oil and flour</a:t>
            </a:r>
          </a:p>
          <a:p>
            <a:pPr eaLnBrk="1" hangingPunct="1"/>
            <a:r>
              <a:rPr lang="en-US" sz="3200" smtClean="0">
                <a:latin typeface="Futura Md BT" pitchFamily="34" charset="0"/>
              </a:rPr>
              <a:t>Can add herbs, spices or vegetables</a:t>
            </a:r>
          </a:p>
          <a:p>
            <a:pPr eaLnBrk="1" hangingPunct="1"/>
            <a:r>
              <a:rPr lang="en-US" sz="3200" smtClean="0">
                <a:latin typeface="Futura Md BT" pitchFamily="34" charset="0"/>
              </a:rPr>
              <a:t>Dough should rest before rolling</a:t>
            </a:r>
          </a:p>
          <a:p>
            <a:pPr eaLnBrk="1" hangingPunct="1"/>
            <a:r>
              <a:rPr lang="en-US" sz="3200" smtClean="0">
                <a:latin typeface="Futura Md BT" pitchFamily="34" charset="0"/>
              </a:rPr>
              <a:t>Can roll in machine or by hand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>
                <a:solidFill>
                  <a:schemeClr val="tx1"/>
                </a:solidFill>
                <a:latin typeface="Futura Md BT" pitchFamily="34" charset="0"/>
              </a:rPr>
              <a:t>Making Fresh Pasta</a:t>
            </a:r>
          </a:p>
        </p:txBody>
      </p:sp>
      <p:pic>
        <p:nvPicPr>
          <p:cNvPr id="28676" name="Picture 5" descr="http://s1.hubimg.com/u/637300_f2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7375" y="3733800"/>
            <a:ext cx="32353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>
                <a:solidFill>
                  <a:schemeClr val="tx1"/>
                </a:solidFill>
                <a:latin typeface="Futura Md BT" pitchFamily="34" charset="0"/>
              </a:rPr>
              <a:t>Potatoes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47800"/>
            <a:ext cx="4038600" cy="45720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Futura Md BT" pitchFamily="34" charset="0"/>
              </a:rPr>
              <a:t>Native to North and South America</a:t>
            </a:r>
          </a:p>
          <a:p>
            <a:pPr eaLnBrk="1" hangingPunct="1"/>
            <a:r>
              <a:rPr lang="en-US" sz="2000" smtClean="0">
                <a:latin typeface="Futura Md BT" pitchFamily="34" charset="0"/>
              </a:rPr>
              <a:t>Select potatoes that are firm and smooth</a:t>
            </a:r>
          </a:p>
          <a:p>
            <a:pPr eaLnBrk="1" hangingPunct="1"/>
            <a:r>
              <a:rPr lang="en-US" sz="2000" smtClean="0">
                <a:latin typeface="Futura Md BT" pitchFamily="34" charset="0"/>
              </a:rPr>
              <a:t>Store in a cool dry place 45-55 degrees </a:t>
            </a:r>
          </a:p>
          <a:p>
            <a:pPr eaLnBrk="1" hangingPunct="1"/>
            <a:r>
              <a:rPr lang="en-US" sz="2000" smtClean="0">
                <a:latin typeface="Futura Md BT" pitchFamily="34" charset="0"/>
              </a:rPr>
              <a:t>Maximum storage is 30 days</a:t>
            </a:r>
          </a:p>
          <a:p>
            <a:pPr eaLnBrk="1" hangingPunct="1"/>
            <a:r>
              <a:rPr lang="en-US" sz="2000" smtClean="0">
                <a:latin typeface="Futura Md BT" pitchFamily="34" charset="0"/>
              </a:rPr>
              <a:t>Harvested in October stored all year</a:t>
            </a:r>
          </a:p>
          <a:p>
            <a:pPr eaLnBrk="1" hangingPunct="1"/>
            <a:r>
              <a:rPr lang="en-US" sz="2000" smtClean="0">
                <a:latin typeface="Futura Md BT" pitchFamily="34" charset="0"/>
              </a:rPr>
              <a:t>Solanine:  green color due to exposure to light – cut and discard</a:t>
            </a:r>
          </a:p>
          <a:p>
            <a:pPr eaLnBrk="1" hangingPunct="1"/>
            <a:r>
              <a:rPr lang="en-US" sz="2000" smtClean="0">
                <a:latin typeface="Futura Md BT" pitchFamily="34" charset="0"/>
              </a:rPr>
              <a:t>Inexpensive</a:t>
            </a:r>
          </a:p>
        </p:txBody>
      </p:sp>
      <p:pic>
        <p:nvPicPr>
          <p:cNvPr id="11268" name="Picture 6" descr="http://www.all-creatures.org/recipes/images/i-potatoes-w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905000"/>
            <a:ext cx="3771900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200400" y="1481138"/>
            <a:ext cx="5486400" cy="45259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Futura Md BT" pitchFamily="34" charset="0"/>
              </a:rPr>
              <a:t>Match pasta with sauce</a:t>
            </a:r>
          </a:p>
          <a:p>
            <a:pPr eaLnBrk="1" hangingPunct="1"/>
            <a:r>
              <a:rPr lang="en-US" dirty="0" smtClean="0">
                <a:latin typeface="Futura Md BT" pitchFamily="34" charset="0"/>
              </a:rPr>
              <a:t>Heavy, thick pasta with heavier sauces</a:t>
            </a:r>
          </a:p>
          <a:p>
            <a:pPr eaLnBrk="1" hangingPunct="1"/>
            <a:r>
              <a:rPr lang="en-US" dirty="0" smtClean="0">
                <a:latin typeface="Futura Md BT" pitchFamily="34" charset="0"/>
              </a:rPr>
              <a:t>Filled pasta only need a light sauce – don’t want flavors to conflict</a:t>
            </a:r>
          </a:p>
          <a:p>
            <a:pPr eaLnBrk="1" hangingPunct="1"/>
            <a:r>
              <a:rPr lang="en-US" dirty="0" smtClean="0">
                <a:latin typeface="Futura Md BT" pitchFamily="34" charset="0"/>
              </a:rPr>
              <a:t>1 lb dry pasta yields 3 lbs cooked pasta</a:t>
            </a:r>
          </a:p>
          <a:p>
            <a:pPr eaLnBrk="1" hangingPunct="1"/>
            <a:r>
              <a:rPr lang="en-US" dirty="0" smtClean="0">
                <a:latin typeface="Futura Md BT" pitchFamily="34" charset="0"/>
              </a:rPr>
              <a:t>1 lb fresh pasta yields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dirty="0" smtClean="0">
                <a:latin typeface="Futura Md BT" pitchFamily="34" charset="0"/>
              </a:rPr>
              <a:t>	2-2 ½ lbs cooked pasta</a:t>
            </a:r>
          </a:p>
          <a:p>
            <a:pPr eaLnBrk="1" hangingPunct="1">
              <a:buFont typeface="Wingdings 3" pitchFamily="18" charset="2"/>
              <a:buNone/>
            </a:pPr>
            <a:endParaRPr lang="en-US" dirty="0" smtClean="0">
              <a:latin typeface="Futura Md B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tx1"/>
                </a:solidFill>
                <a:latin typeface="Futura Md BT" pitchFamily="34" charset="0"/>
              </a:rPr>
              <a:t>Serving Pasta</a:t>
            </a:r>
            <a:endParaRPr lang="en-US" sz="7200" dirty="0">
              <a:solidFill>
                <a:schemeClr val="tx1"/>
              </a:solidFill>
              <a:latin typeface="Futura Md BT" pitchFamily="34" charset="0"/>
            </a:endParaRPr>
          </a:p>
        </p:txBody>
      </p:sp>
      <p:pic>
        <p:nvPicPr>
          <p:cNvPr id="29700" name="Picture 5" descr="http://www.italianfoodnet.com/uploads/img/news-spaghetti_tomato_sau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29083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5486400" cy="4525962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Futura Md BT" pitchFamily="34" charset="0"/>
              </a:rPr>
              <a:t>Made from dough, batter, bread or potatoes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Futura Md BT" pitchFamily="34" charset="0"/>
              </a:rPr>
              <a:t>Roll into small balls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Futura Md BT" pitchFamily="34" charset="0"/>
              </a:rPr>
              <a:t>Make sure they get cooked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Futura Md BT" pitchFamily="34" charset="0"/>
              </a:rPr>
              <a:t>Cook by: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Futura Md BT" pitchFamily="34" charset="0"/>
              </a:rPr>
              <a:t>Simmering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Futura Md BT" pitchFamily="34" charset="0"/>
              </a:rPr>
              <a:t>Steaming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Futura Md BT" pitchFamily="34" charset="0"/>
              </a:rPr>
              <a:t>Poaching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Futura Md BT" pitchFamily="34" charset="0"/>
              </a:rPr>
              <a:t>Baking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Futura Md BT" pitchFamily="34" charset="0"/>
              </a:rPr>
              <a:t>Pan Frying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Futura Md BT" pitchFamily="34" charset="0"/>
              </a:rPr>
              <a:t>Deep Frying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latin typeface="Futura Md BT" pitchFamily="34" charset="0"/>
              </a:rPr>
              <a:t>Broiling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tx1"/>
                </a:solidFill>
                <a:latin typeface="Futura Md BT" pitchFamily="34" charset="0"/>
              </a:rPr>
              <a:t>Cooking Dumplings</a:t>
            </a:r>
            <a:endParaRPr lang="en-US" sz="6000" dirty="0">
              <a:solidFill>
                <a:schemeClr val="tx1"/>
              </a:solidFill>
              <a:latin typeface="Futura Md BT" pitchFamily="34" charset="0"/>
            </a:endParaRPr>
          </a:p>
        </p:txBody>
      </p:sp>
      <p:pic>
        <p:nvPicPr>
          <p:cNvPr id="30724" name="Picture 5" descr="http://www.ntscblog.com/images/fullsize/gnocc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6813" y="3505200"/>
            <a:ext cx="3681412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55626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smtClean="0">
                <a:latin typeface="Futura Md BT" pitchFamily="34" charset="0"/>
              </a:rPr>
              <a:t>Tan to brownish red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smtClean="0">
                <a:latin typeface="Futura Md BT" pitchFamily="34" charset="0"/>
              </a:rPr>
              <a:t>Orange mealy flesh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smtClean="0">
                <a:latin typeface="Futura Md BT" pitchFamily="34" charset="0"/>
              </a:rPr>
              <a:t>High in sugar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smtClean="0">
                <a:latin typeface="Futura Md BT" pitchFamily="34" charset="0"/>
              </a:rPr>
              <a:t>Suited to boiling, baking, roasting and pureeing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smtClean="0">
                <a:latin typeface="Futura Md BT" pitchFamily="34" charset="0"/>
              </a:rPr>
              <a:t>Not related to the Yam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4400" b="1" smtClean="0">
              <a:latin typeface="Lithograph" pitchFamily="2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>
                <a:solidFill>
                  <a:schemeClr val="tx1"/>
                </a:solidFill>
                <a:latin typeface="Futura Md BT" pitchFamily="34" charset="0"/>
              </a:rPr>
              <a:t>Sweet Potatoes</a:t>
            </a:r>
          </a:p>
        </p:txBody>
      </p:sp>
      <p:pic>
        <p:nvPicPr>
          <p:cNvPr id="12292" name="Picture 5" descr="http://vegonline.org/images/Sweet_Potato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743200"/>
            <a:ext cx="25146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37004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smtClean="0">
                <a:latin typeface="Futura Md BT" pitchFamily="34" charset="0"/>
              </a:rPr>
              <a:t>Similar to sweet potatoes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smtClean="0">
                <a:latin typeface="Futura Md BT" pitchFamily="34" charset="0"/>
              </a:rPr>
              <a:t>Originated in Asia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smtClean="0">
                <a:latin typeface="Futura Md BT" pitchFamily="34" charset="0"/>
              </a:rPr>
              <a:t>Less sweet than sweet potatoes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smtClean="0">
                <a:latin typeface="Futura Md BT" pitchFamily="34" charset="0"/>
              </a:rPr>
              <a:t>Used almost interchangeably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smtClean="0">
                <a:latin typeface="Futura Md BT" pitchFamily="34" charset="0"/>
              </a:rPr>
              <a:t>Baking, Pureeing, Frying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>
                <a:solidFill>
                  <a:schemeClr val="tx1"/>
                </a:solidFill>
                <a:latin typeface="Futura Md BT" pitchFamily="34" charset="0"/>
              </a:rPr>
              <a:t>Yams</a:t>
            </a:r>
          </a:p>
        </p:txBody>
      </p:sp>
      <p:pic>
        <p:nvPicPr>
          <p:cNvPr id="13316" name="Picture 5" descr="http://sbarnhill.mvps.org/Jamaica/Images/Y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648200"/>
            <a:ext cx="33337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7772400" cy="3886200"/>
          </a:xfrm>
        </p:spPr>
        <p:txBody>
          <a:bodyPr>
            <a:normAutofit fontScale="925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>
                <a:latin typeface="Futura Md BT" pitchFamily="34" charset="0"/>
              </a:rPr>
              <a:t>Standard white baking potato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>
                <a:latin typeface="Futura Md BT" pitchFamily="34" charset="0"/>
              </a:rPr>
              <a:t>Skin is brownish-red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>
                <a:latin typeface="Futura Md BT" pitchFamily="34" charset="0"/>
              </a:rPr>
              <a:t>Flesh is mealy and white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>
                <a:latin typeface="Futura Md BT" pitchFamily="34" charset="0"/>
              </a:rPr>
              <a:t>Excellent for baking and frying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>
                <a:latin typeface="Futura Md BT" pitchFamily="34" charset="0"/>
              </a:rPr>
              <a:t>Available in many shapes and sizes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14779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>
                <a:solidFill>
                  <a:schemeClr val="tx1"/>
                </a:solidFill>
                <a:latin typeface="Futura Md BT" pitchFamily="34" charset="0"/>
              </a:rPr>
              <a:t>Russet Potatoes</a:t>
            </a:r>
            <a:br>
              <a:rPr lang="en-US" sz="7200" dirty="0">
                <a:solidFill>
                  <a:schemeClr val="tx1"/>
                </a:solidFill>
                <a:latin typeface="Futura Md BT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Futura Md BT" pitchFamily="34" charset="0"/>
              </a:rPr>
              <a:t>(Idaho Potatoes)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Futura Md BT" pitchFamily="34" charset="0"/>
              </a:rPr>
              <a:t>Usually drier and less starchy than russet potatoes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Futura Md BT" pitchFamily="34" charset="0"/>
              </a:rPr>
              <a:t>Less expensive than russets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Futura Md BT" pitchFamily="34" charset="0"/>
              </a:rPr>
              <a:t>Usually irregularly shaped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Futura Md BT" pitchFamily="34" charset="0"/>
              </a:rPr>
              <a:t>Great for mashing, pureeing, in salads, scalloped, casseroles, soups and sautéing.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>
                <a:solidFill>
                  <a:schemeClr val="tx1"/>
                </a:solidFill>
                <a:latin typeface="Futura Md BT" pitchFamily="34" charset="0"/>
              </a:rPr>
              <a:t>Chef’s or all Purpose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2971800" y="1481138"/>
            <a:ext cx="5715000" cy="46910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Futura Md BT" pitchFamily="34" charset="0"/>
              </a:rPr>
              <a:t>Small immature red potatoes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Futura Md BT" pitchFamily="34" charset="0"/>
              </a:rPr>
              <a:t>High in moisture and sugar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Futura Md BT" pitchFamily="34" charset="0"/>
              </a:rPr>
              <a:t>Low in starch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Futura Md BT" pitchFamily="34" charset="0"/>
              </a:rPr>
              <a:t>Great for boiling and steaming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>
                <a:solidFill>
                  <a:schemeClr val="tx1"/>
                </a:solidFill>
                <a:latin typeface="Futura Md BT" pitchFamily="34" charset="0"/>
              </a:rPr>
              <a:t>New Potatoes</a:t>
            </a:r>
          </a:p>
        </p:txBody>
      </p:sp>
      <p:pic>
        <p:nvPicPr>
          <p:cNvPr id="16388" name="Picture 5" descr="http://tinyfarmblog.com/wp-content/uploads/2009/08/sum09_new-potato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14600"/>
            <a:ext cx="3028950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7010400" cy="4525962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en-US" sz="3600" dirty="0" smtClean="0">
                <a:latin typeface="Futura Md BT" pitchFamily="34" charset="0"/>
              </a:rPr>
              <a:t>Increasingly popular in US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n-US" sz="3600" dirty="0" smtClean="0">
                <a:latin typeface="Futura Md BT" pitchFamily="34" charset="0"/>
              </a:rPr>
              <a:t>Golden color and buttery flavor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n-US" sz="3600" dirty="0" smtClean="0">
                <a:latin typeface="Futura Md BT" pitchFamily="34" charset="0"/>
              </a:rPr>
              <a:t>Yukon Gold is well 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n-US" sz="3600" dirty="0" smtClean="0">
                <a:latin typeface="Futura Md BT" pitchFamily="34" charset="0"/>
              </a:rPr>
              <a:t>known variety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n-US" sz="3600" dirty="0" smtClean="0">
                <a:latin typeface="Futura Md BT" pitchFamily="34" charset="0"/>
              </a:rPr>
              <a:t>Baking, mashing, frying, whipping or roasting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tx1"/>
                </a:solidFill>
                <a:latin typeface="Futura Md BT" pitchFamily="34" charset="0"/>
              </a:rPr>
              <a:t>Yellow-fleshed</a:t>
            </a:r>
            <a:endParaRPr lang="en-US" sz="7200" dirty="0">
              <a:solidFill>
                <a:schemeClr val="tx1"/>
              </a:solidFill>
              <a:latin typeface="Futura Md BT" pitchFamily="34" charset="0"/>
            </a:endParaRPr>
          </a:p>
        </p:txBody>
      </p:sp>
      <p:pic>
        <p:nvPicPr>
          <p:cNvPr id="17412" name="Picture 5" descr="http://imgsrv.gardening.ktsa.com/image/ktsag/UserFiles/Image/P_Images/potatoYukon_Go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895600"/>
            <a:ext cx="1905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>
                <a:solidFill>
                  <a:schemeClr val="tx1"/>
                </a:solidFill>
                <a:latin typeface="Futura Md BT" pitchFamily="34" charset="0"/>
              </a:rPr>
              <a:t>Cooking Potatoes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Futura Md BT" pitchFamily="34" charset="0"/>
              </a:rPr>
              <a:t>Single Stage</a:t>
            </a:r>
          </a:p>
          <a:p>
            <a:pPr lvl="1" eaLnBrk="1" hangingPunct="1"/>
            <a:r>
              <a:rPr lang="en-US" sz="3200" smtClean="0">
                <a:latin typeface="Futura Md BT" pitchFamily="34" charset="0"/>
              </a:rPr>
              <a:t>Potatoes are taken from the raw to finished state by using one method.</a:t>
            </a:r>
          </a:p>
          <a:p>
            <a:pPr lvl="1" eaLnBrk="1" hangingPunct="1"/>
            <a:r>
              <a:rPr lang="en-US" sz="3200" smtClean="0">
                <a:latin typeface="Futura Md BT" pitchFamily="34" charset="0"/>
              </a:rPr>
              <a:t>For example:  baking or boiling</a:t>
            </a:r>
          </a:p>
        </p:txBody>
      </p:sp>
      <p:pic>
        <p:nvPicPr>
          <p:cNvPr id="18436" name="Picture 6" descr="http://www.reluctantgourmet.com/images/baked_potat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133600"/>
            <a:ext cx="314801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rgbClr val="663300"/>
      </a:dk1>
      <a:lt1>
        <a:srgbClr val="B1A35A"/>
      </a:lt1>
      <a:dk2>
        <a:srgbClr val="491A07"/>
      </a:dk2>
      <a:lt2>
        <a:srgbClr val="B1A35A"/>
      </a:lt2>
      <a:accent1>
        <a:srgbClr val="FFB56B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rgbClr val="663300"/>
    </a:dk1>
    <a:lt1>
      <a:srgbClr val="B1A35A"/>
    </a:lt1>
    <a:dk2>
      <a:srgbClr val="491A07"/>
    </a:dk2>
    <a:lt2>
      <a:srgbClr val="B1A35A"/>
    </a:lt2>
    <a:accent1>
      <a:srgbClr val="FFB56B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rgbClr val="663300"/>
    </a:dk1>
    <a:lt1>
      <a:srgbClr val="B1A35A"/>
    </a:lt1>
    <a:dk2>
      <a:srgbClr val="491A07"/>
    </a:dk2>
    <a:lt2>
      <a:srgbClr val="B1A35A"/>
    </a:lt2>
    <a:accent1>
      <a:srgbClr val="FFB56B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rgbClr val="663300"/>
    </a:dk1>
    <a:lt1>
      <a:srgbClr val="B1A35A"/>
    </a:lt1>
    <a:dk2>
      <a:srgbClr val="491A07"/>
    </a:dk2>
    <a:lt2>
      <a:srgbClr val="B1A35A"/>
    </a:lt2>
    <a:accent1>
      <a:srgbClr val="FFB56B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rgbClr val="663300"/>
    </a:dk1>
    <a:lt1>
      <a:srgbClr val="B1A35A"/>
    </a:lt1>
    <a:dk2>
      <a:srgbClr val="491A07"/>
    </a:dk2>
    <a:lt2>
      <a:srgbClr val="B1A35A"/>
    </a:lt2>
    <a:accent1>
      <a:srgbClr val="FFB56B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482</TotalTime>
  <Words>718</Words>
  <Application>Microsoft Office PowerPoint</Application>
  <PresentationFormat>On-screen Show (4:3)</PresentationFormat>
  <Paragraphs>143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Lithograph</vt:lpstr>
      <vt:lpstr>Arial</vt:lpstr>
      <vt:lpstr>Lucida Sans Unicode</vt:lpstr>
      <vt:lpstr>Wingdings 3</vt:lpstr>
      <vt:lpstr>Verdana</vt:lpstr>
      <vt:lpstr>Wingdings 2</vt:lpstr>
      <vt:lpstr>Calibri</vt:lpstr>
      <vt:lpstr>Futura Md BT</vt:lpstr>
      <vt:lpstr>Wingdings</vt:lpstr>
      <vt:lpstr>Concourse</vt:lpstr>
      <vt:lpstr>Potatoes and Grains</vt:lpstr>
      <vt:lpstr>Potatoes</vt:lpstr>
      <vt:lpstr>Sweet Potatoes</vt:lpstr>
      <vt:lpstr>Yams</vt:lpstr>
      <vt:lpstr>Russet Potatoes (Idaho Potatoes)</vt:lpstr>
      <vt:lpstr>Chef’s or all Purpose</vt:lpstr>
      <vt:lpstr>New Potatoes</vt:lpstr>
      <vt:lpstr>Yellow-fleshed</vt:lpstr>
      <vt:lpstr>Cooking Potatoes</vt:lpstr>
      <vt:lpstr>Cooking Potatoes</vt:lpstr>
      <vt:lpstr>Cooking Methods</vt:lpstr>
      <vt:lpstr>Legumes</vt:lpstr>
      <vt:lpstr>Selection, Storing and Cooking</vt:lpstr>
      <vt:lpstr>Grains</vt:lpstr>
      <vt:lpstr>Types of Grains</vt:lpstr>
      <vt:lpstr>Selection, Storage &amp; Cooking</vt:lpstr>
      <vt:lpstr>Pasta</vt:lpstr>
      <vt:lpstr>Cooking Pasta</vt:lpstr>
      <vt:lpstr>Making Fresh Pasta</vt:lpstr>
      <vt:lpstr>Serving Pasta</vt:lpstr>
      <vt:lpstr>Cooking Dumplings</vt:lpstr>
    </vt:vector>
  </TitlesOfParts>
  <Company>LPHS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Starches</dc:title>
  <dc:creator>Becky Cox</dc:creator>
  <cp:lastModifiedBy>Teacher</cp:lastModifiedBy>
  <cp:revision>26</cp:revision>
  <dcterms:created xsi:type="dcterms:W3CDTF">2003-09-19T17:05:10Z</dcterms:created>
  <dcterms:modified xsi:type="dcterms:W3CDTF">2011-04-19T14:57:41Z</dcterms:modified>
</cp:coreProperties>
</file>