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3" r:id="rId5"/>
    <p:sldId id="259" r:id="rId6"/>
    <p:sldId id="266" r:id="rId7"/>
    <p:sldId id="261" r:id="rId8"/>
    <p:sldId id="260" r:id="rId9"/>
    <p:sldId id="262" r:id="rId10"/>
    <p:sldId id="264"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354" y="82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80202002-FFDD-45B2-B96A-B7323A83DA0F}" type="datetimeFigureOut">
              <a:rPr lang="en-US" smtClean="0"/>
              <a:t>10/25/2012</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18F3D9E9-9AE4-4C2E-B90B-F3E61BF2ED36}"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202002-FFDD-45B2-B96A-B7323A83DA0F}" type="datetimeFigureOut">
              <a:rPr lang="en-US" smtClean="0"/>
              <a:t>10/25/2012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F3D9E9-9AE4-4C2E-B90B-F3E61BF2ED3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202002-FFDD-45B2-B96A-B7323A83DA0F}" type="datetimeFigureOut">
              <a:rPr lang="en-US" smtClean="0"/>
              <a:t>10/25/2012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F3D9E9-9AE4-4C2E-B90B-F3E61BF2ED3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0202002-FFDD-45B2-B96A-B7323A83DA0F}" type="datetimeFigureOut">
              <a:rPr lang="en-US" smtClean="0"/>
              <a:t>10/25/2012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F3D9E9-9AE4-4C2E-B90B-F3E61BF2ED3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202002-FFDD-45B2-B96A-B7323A83DA0F}" type="datetimeFigureOut">
              <a:rPr lang="en-US" smtClean="0"/>
              <a:t>10/25/2012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F3D9E9-9AE4-4C2E-B90B-F3E61BF2ED3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80202002-FFDD-45B2-B96A-B7323A83DA0F}" type="datetimeFigureOut">
              <a:rPr lang="en-US" smtClean="0"/>
              <a:t>10/25/2012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F3D9E9-9AE4-4C2E-B90B-F3E61BF2ED36}"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0202002-FFDD-45B2-B96A-B7323A83DA0F}" type="datetimeFigureOut">
              <a:rPr lang="en-US" smtClean="0"/>
              <a:t>10/25/2012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F3D9E9-9AE4-4C2E-B90B-F3E61BF2ED3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0202002-FFDD-45B2-B96A-B7323A83DA0F}" type="datetimeFigureOut">
              <a:rPr lang="en-US" smtClean="0"/>
              <a:t>10/25/2012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F3D9E9-9AE4-4C2E-B90B-F3E61BF2ED3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202002-FFDD-45B2-B96A-B7323A83DA0F}" type="datetimeFigureOut">
              <a:rPr lang="en-US" smtClean="0"/>
              <a:t>10/25/2012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F3D9E9-9AE4-4C2E-B90B-F3E61BF2ED3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80202002-FFDD-45B2-B96A-B7323A83DA0F}" type="datetimeFigureOut">
              <a:rPr lang="en-US" smtClean="0"/>
              <a:t>10/25/2012</a:t>
            </a:fld>
            <a:endParaRPr lang="en-US"/>
          </a:p>
        </p:txBody>
      </p:sp>
      <p:sp>
        <p:nvSpPr>
          <p:cNvPr id="7" name="Slide Number Placeholder 6"/>
          <p:cNvSpPr>
            <a:spLocks noGrp="1"/>
          </p:cNvSpPr>
          <p:nvPr>
            <p:ph type="sldNum" sz="quarter" idx="12"/>
          </p:nvPr>
        </p:nvSpPr>
        <p:spPr/>
        <p:txBody>
          <a:bodyPr/>
          <a:lstStyle/>
          <a:p>
            <a:fld id="{18F3D9E9-9AE4-4C2E-B90B-F3E61BF2ED36}"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202002-FFDD-45B2-B96A-B7323A83DA0F}" type="datetimeFigureOut">
              <a:rPr lang="en-US" smtClean="0"/>
              <a:t>10/25/2012</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18F3D9E9-9AE4-4C2E-B90B-F3E61BF2ED3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80202002-FFDD-45B2-B96A-B7323A83DA0F}" type="datetimeFigureOut">
              <a:rPr lang="en-US" smtClean="0"/>
              <a:t>10/25/2012</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18F3D9E9-9AE4-4C2E-B90B-F3E61BF2ED3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Standardized Recipes</a:t>
            </a:r>
            <a:endParaRPr lang="en-US" dirty="0"/>
          </a:p>
        </p:txBody>
      </p:sp>
      <p:sp>
        <p:nvSpPr>
          <p:cNvPr id="3" name="Subtitle 2"/>
          <p:cNvSpPr>
            <a:spLocks noGrp="1"/>
          </p:cNvSpPr>
          <p:nvPr>
            <p:ph type="subTitle" idx="1"/>
          </p:nvPr>
        </p:nvSpPr>
        <p:spPr/>
        <p:txBody>
          <a:bodyPr/>
          <a:lstStyle/>
          <a:p>
            <a:r>
              <a:rPr lang="en-US" dirty="0" smtClean="0"/>
              <a:t>ProStart Year 1 Chapter 4</a:t>
            </a:r>
            <a:endParaRPr lang="en-US" dirty="0"/>
          </a:p>
        </p:txBody>
      </p:sp>
      <p:pic>
        <p:nvPicPr>
          <p:cNvPr id="1028" name="Picture 4" descr="http://www2.worldpub.net/images/saveurmag/7-STACK_OF_BOOK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838200"/>
            <a:ext cx="3810000" cy="476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13697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parts</a:t>
            </a:r>
            <a:endParaRPr lang="en-US" dirty="0"/>
          </a:p>
        </p:txBody>
      </p:sp>
      <p:sp>
        <p:nvSpPr>
          <p:cNvPr id="3" name="Content Placeholder 2"/>
          <p:cNvSpPr>
            <a:spLocks noGrp="1"/>
          </p:cNvSpPr>
          <p:nvPr>
            <p:ph idx="1"/>
          </p:nvPr>
        </p:nvSpPr>
        <p:spPr/>
        <p:txBody>
          <a:bodyPr/>
          <a:lstStyle/>
          <a:p>
            <a:r>
              <a:rPr lang="en-US" dirty="0" smtClean="0"/>
              <a:t>Step by step directions</a:t>
            </a:r>
          </a:p>
          <a:p>
            <a:r>
              <a:rPr lang="en-US" dirty="0" smtClean="0"/>
              <a:t>Nutrition information – federal law requires chains with 20 or more restaurants to have nutritional information available on line or in the </a:t>
            </a:r>
            <a:r>
              <a:rPr lang="en-US" dirty="0" err="1" smtClean="0"/>
              <a:t>restarant</a:t>
            </a:r>
            <a:endParaRPr lang="en-US" dirty="0"/>
          </a:p>
        </p:txBody>
      </p:sp>
    </p:spTree>
    <p:extLst>
      <p:ext uri="{BB962C8B-B14F-4D97-AF65-F5344CB8AC3E}">
        <p14:creationId xmlns:p14="http://schemas.microsoft.com/office/powerpoint/2010/main" val="42298546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648736"/>
          </a:xfrm>
        </p:spPr>
        <p:txBody>
          <a:bodyPr>
            <a:normAutofit fontScale="90000"/>
          </a:bodyPr>
          <a:lstStyle/>
          <a:p>
            <a:r>
              <a:rPr lang="en-US" dirty="0" smtClean="0"/>
              <a:t>How to use a recipe</a:t>
            </a:r>
            <a:endParaRPr lang="en-US" dirty="0"/>
          </a:p>
        </p:txBody>
      </p:sp>
      <p:sp>
        <p:nvSpPr>
          <p:cNvPr id="3" name="Content Placeholder 2"/>
          <p:cNvSpPr>
            <a:spLocks noGrp="1"/>
          </p:cNvSpPr>
          <p:nvPr>
            <p:ph idx="1"/>
          </p:nvPr>
        </p:nvSpPr>
        <p:spPr>
          <a:xfrm>
            <a:off x="1066800" y="1828800"/>
            <a:ext cx="6777317" cy="1447800"/>
          </a:xfrm>
        </p:spPr>
        <p:txBody>
          <a:bodyPr/>
          <a:lstStyle/>
          <a:p>
            <a:r>
              <a:rPr lang="en-US" dirty="0" smtClean="0"/>
              <a:t>READ THE RECIPE COMPLETELY!!!!!</a:t>
            </a:r>
          </a:p>
          <a:p>
            <a:r>
              <a:rPr lang="en-US" dirty="0" err="1" smtClean="0"/>
              <a:t>Mise</a:t>
            </a:r>
            <a:r>
              <a:rPr lang="en-US" dirty="0" smtClean="0"/>
              <a:t> en place – </a:t>
            </a:r>
            <a:r>
              <a:rPr lang="en-US" smtClean="0"/>
              <a:t>get </a:t>
            </a:r>
            <a:r>
              <a:rPr lang="en-US" smtClean="0"/>
              <a:t>it </a:t>
            </a:r>
            <a:r>
              <a:rPr lang="en-US" dirty="0" smtClean="0"/>
              <a:t>all ready</a:t>
            </a:r>
          </a:p>
          <a:p>
            <a:r>
              <a:rPr lang="en-US" dirty="0" smtClean="0"/>
              <a:t>Measure carefully and  Follow instructions</a:t>
            </a:r>
            <a:endParaRPr lang="en-US" dirty="0"/>
          </a:p>
        </p:txBody>
      </p:sp>
      <p:pic>
        <p:nvPicPr>
          <p:cNvPr id="6148" name="Picture 4" descr="http://www.antoniotahhan.com/posts/mushroom_cups/mise_en_plac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3276600"/>
            <a:ext cx="4461579"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85295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219200"/>
            <a:ext cx="6777317" cy="4191000"/>
          </a:xfrm>
        </p:spPr>
        <p:txBody>
          <a:bodyPr>
            <a:noAutofit/>
          </a:bodyPr>
          <a:lstStyle/>
          <a:p>
            <a:pPr marL="68580" indent="0">
              <a:buNone/>
            </a:pPr>
            <a:r>
              <a:rPr lang="en-US" sz="6600" dirty="0"/>
              <a:t>What does it mean to standardize something? </a:t>
            </a:r>
          </a:p>
        </p:txBody>
      </p:sp>
      <p:pic>
        <p:nvPicPr>
          <p:cNvPr id="4098" name="Picture 2" descr="http://automationprimer.com/wp-content/uploads/2012/05/standardDuck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4600" y="2438400"/>
            <a:ext cx="1714500" cy="228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903601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1371600"/>
            <a:ext cx="6777317" cy="4461029"/>
          </a:xfrm>
        </p:spPr>
        <p:txBody>
          <a:bodyPr>
            <a:normAutofit/>
          </a:bodyPr>
          <a:lstStyle/>
          <a:p>
            <a:pPr marL="68580" indent="0">
              <a:buNone/>
            </a:pPr>
            <a:r>
              <a:rPr lang="en-US" sz="5400" dirty="0"/>
              <a:t>Why would it be important for restaurants to standardize recipes?</a:t>
            </a:r>
          </a:p>
        </p:txBody>
      </p:sp>
      <p:pic>
        <p:nvPicPr>
          <p:cNvPr id="5122" name="Picture 2" descr="http://4.bp.blogspot.com/_jBIk61pGWyk/THvzSqZcbKI/AAAAAAAAC7E/wGLQOFf_KGw/s1600/Chilis.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3962400"/>
            <a:ext cx="2286000" cy="18097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96216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027664"/>
            <a:ext cx="8077200" cy="724936"/>
          </a:xfrm>
        </p:spPr>
        <p:txBody>
          <a:bodyPr>
            <a:normAutofit/>
          </a:bodyPr>
          <a:lstStyle/>
          <a:p>
            <a:r>
              <a:rPr lang="en-US" sz="3200" dirty="0" smtClean="0"/>
              <a:t>Olive Garden Venetian Apricot Chicken</a:t>
            </a:r>
            <a:endParaRPr lang="en-US" sz="3200" dirty="0"/>
          </a:p>
        </p:txBody>
      </p:sp>
      <p:pic>
        <p:nvPicPr>
          <p:cNvPr id="3074" name="Picture 2" descr="http://whatscookingamerica.net/Poultry/OliveGarden_VenetianChicke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2895601"/>
            <a:ext cx="3225112" cy="22098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343400" y="3581400"/>
            <a:ext cx="609600" cy="369332"/>
          </a:xfrm>
          <a:prstGeom prst="rect">
            <a:avLst/>
          </a:prstGeom>
          <a:noFill/>
        </p:spPr>
        <p:txBody>
          <a:bodyPr wrap="square" rtlCol="0">
            <a:spAutoFit/>
          </a:bodyPr>
          <a:lstStyle/>
          <a:p>
            <a:r>
              <a:rPr lang="en-US" dirty="0" smtClean="0"/>
              <a:t>OR</a:t>
            </a:r>
            <a:endParaRPr lang="en-US" dirty="0"/>
          </a:p>
        </p:txBody>
      </p:sp>
      <p:pic>
        <p:nvPicPr>
          <p:cNvPr id="3076" name="Picture 4" descr="http://4.bp.blogspot.com/_WzlogPi33K8/S58GFdIFXzI/AAAAAAAAAYM/zm-8c-EY-4I/s320/venetianapricotchicken_21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29200" y="2895601"/>
            <a:ext cx="3304374" cy="2209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07376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1295400"/>
            <a:ext cx="6777317" cy="4537229"/>
          </a:xfrm>
        </p:spPr>
        <p:txBody>
          <a:bodyPr>
            <a:normAutofit lnSpcReduction="10000"/>
          </a:bodyPr>
          <a:lstStyle/>
          <a:p>
            <a:pPr marL="68580" indent="0">
              <a:buNone/>
            </a:pPr>
            <a:r>
              <a:rPr lang="en-US" sz="4800" dirty="0" smtClean="0"/>
              <a:t>What if we owned a bakery and these were the cookies we sold?</a:t>
            </a:r>
          </a:p>
          <a:p>
            <a:pPr marL="68580" indent="0">
              <a:buNone/>
            </a:pPr>
            <a:r>
              <a:rPr lang="en-US" sz="4800" dirty="0" smtClean="0"/>
              <a:t>What if we opened a second store?</a:t>
            </a:r>
            <a:endParaRPr lang="en-US" sz="4800" dirty="0"/>
          </a:p>
        </p:txBody>
      </p:sp>
    </p:spTree>
    <p:extLst>
      <p:ext uri="{BB962C8B-B14F-4D97-AF65-F5344CB8AC3E}">
        <p14:creationId xmlns:p14="http://schemas.microsoft.com/office/powerpoint/2010/main" val="15722862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65909" y="914400"/>
            <a:ext cx="2438400" cy="3046988"/>
          </a:xfrm>
          <a:prstGeom prst="rect">
            <a:avLst/>
          </a:prstGeom>
          <a:noFill/>
        </p:spPr>
        <p:txBody>
          <a:bodyPr wrap="square" rtlCol="0">
            <a:spAutoFit/>
          </a:bodyPr>
          <a:lstStyle/>
          <a:p>
            <a:r>
              <a:rPr lang="en-US" sz="800" u="sng" dirty="0"/>
              <a:t>Grandma J’s Oatmeal </a:t>
            </a:r>
            <a:r>
              <a:rPr lang="en-US" sz="800" u="sng" dirty="0" smtClean="0"/>
              <a:t>Cookie-1</a:t>
            </a:r>
            <a:endParaRPr lang="en-US" sz="800" dirty="0"/>
          </a:p>
          <a:p>
            <a:r>
              <a:rPr lang="en-US" sz="800" dirty="0"/>
              <a:t>½ cup shortening</a:t>
            </a:r>
          </a:p>
          <a:p>
            <a:r>
              <a:rPr lang="en-US" sz="800" dirty="0"/>
              <a:t>1/3 cup sugar</a:t>
            </a:r>
          </a:p>
          <a:p>
            <a:r>
              <a:rPr lang="en-US" sz="800" dirty="0"/>
              <a:t>½ cup brown sugar</a:t>
            </a:r>
          </a:p>
          <a:p>
            <a:r>
              <a:rPr lang="en-US" sz="800" dirty="0"/>
              <a:t>1 egg</a:t>
            </a:r>
          </a:p>
          <a:p>
            <a:r>
              <a:rPr lang="en-US" sz="800" dirty="0"/>
              <a:t>1 tsp. vanilla</a:t>
            </a:r>
          </a:p>
          <a:p>
            <a:r>
              <a:rPr lang="en-US" sz="800" dirty="0"/>
              <a:t>1 C + 2 tbsp. flour</a:t>
            </a:r>
          </a:p>
          <a:p>
            <a:r>
              <a:rPr lang="en-US" sz="800" dirty="0"/>
              <a:t>1/4 tsp. salt</a:t>
            </a:r>
          </a:p>
          <a:p>
            <a:r>
              <a:rPr lang="en-US" sz="800" dirty="0"/>
              <a:t>½ tsp. baking soda</a:t>
            </a:r>
          </a:p>
          <a:p>
            <a:r>
              <a:rPr lang="en-US" sz="800" dirty="0"/>
              <a:t>½ tsp. baking powder</a:t>
            </a:r>
          </a:p>
          <a:p>
            <a:r>
              <a:rPr lang="en-US" sz="800" dirty="0"/>
              <a:t>1 cup oatmeal</a:t>
            </a:r>
          </a:p>
          <a:p>
            <a:r>
              <a:rPr lang="en-US" sz="800" dirty="0"/>
              <a:t>¼ cup raisins or </a:t>
            </a:r>
            <a:r>
              <a:rPr lang="en-US" sz="800" dirty="0" err="1"/>
              <a:t>craisins</a:t>
            </a:r>
            <a:r>
              <a:rPr lang="en-US" sz="800" dirty="0"/>
              <a:t> - optional</a:t>
            </a:r>
          </a:p>
          <a:p>
            <a:r>
              <a:rPr lang="en-US" sz="800" dirty="0"/>
              <a:t> </a:t>
            </a:r>
          </a:p>
          <a:p>
            <a:r>
              <a:rPr lang="en-US" sz="800" dirty="0"/>
              <a:t>Preheat the oven to 350.</a:t>
            </a:r>
          </a:p>
          <a:p>
            <a:r>
              <a:rPr lang="en-US" sz="800" dirty="0"/>
              <a:t>Cream shortening, sugar and brown sugar.  Add eggs and vanilla and mix well.  Add flour, salt, baking powder and baking soda and mix about 30 seconds.  Add oatmeal and fully mix all ingredients.  Stir in raisins or </a:t>
            </a:r>
            <a:r>
              <a:rPr lang="en-US" sz="800" dirty="0" err="1"/>
              <a:t>craisins</a:t>
            </a:r>
            <a:r>
              <a:rPr lang="en-US" sz="800" dirty="0"/>
              <a:t>.  Using a cookie scoop, place on ungreased cookie sheet.  </a:t>
            </a:r>
            <a:r>
              <a:rPr lang="en-US" sz="800" u="sng" dirty="0"/>
              <a:t>Flatten with a fork or hand</a:t>
            </a:r>
            <a:r>
              <a:rPr lang="en-US" sz="800" dirty="0"/>
              <a:t>.  Bake at 350 for 8-10 minutes.  Makes 8-12 cookies </a:t>
            </a:r>
          </a:p>
          <a:p>
            <a:r>
              <a:rPr lang="en-US" sz="800" dirty="0"/>
              <a:t> </a:t>
            </a:r>
            <a:endParaRPr lang="en-US" sz="800" dirty="0"/>
          </a:p>
        </p:txBody>
      </p:sp>
      <p:sp>
        <p:nvSpPr>
          <p:cNvPr id="5" name="TextBox 4"/>
          <p:cNvSpPr txBox="1"/>
          <p:nvPr/>
        </p:nvSpPr>
        <p:spPr>
          <a:xfrm>
            <a:off x="865909" y="4114800"/>
            <a:ext cx="2514600" cy="2092881"/>
          </a:xfrm>
          <a:prstGeom prst="rect">
            <a:avLst/>
          </a:prstGeom>
          <a:noFill/>
        </p:spPr>
        <p:txBody>
          <a:bodyPr wrap="square" rtlCol="0">
            <a:spAutoFit/>
          </a:bodyPr>
          <a:lstStyle/>
          <a:p>
            <a:r>
              <a:rPr lang="en-US" sz="800" u="sng" dirty="0"/>
              <a:t>Grandma J’s Oatmeal </a:t>
            </a:r>
            <a:r>
              <a:rPr lang="en-US" sz="800" u="sng" dirty="0" smtClean="0"/>
              <a:t>Cookie-2</a:t>
            </a:r>
            <a:endParaRPr lang="en-US" sz="800" dirty="0"/>
          </a:p>
          <a:p>
            <a:r>
              <a:rPr lang="en-US" sz="800" dirty="0"/>
              <a:t>½ cup shortening</a:t>
            </a:r>
          </a:p>
          <a:p>
            <a:r>
              <a:rPr lang="en-US" sz="800" dirty="0"/>
              <a:t>1/3 cup sugar</a:t>
            </a:r>
          </a:p>
          <a:p>
            <a:r>
              <a:rPr lang="en-US" sz="800" dirty="0"/>
              <a:t>½ cup brown sugar</a:t>
            </a:r>
          </a:p>
          <a:p>
            <a:r>
              <a:rPr lang="en-US" sz="800" dirty="0"/>
              <a:t>1 egg</a:t>
            </a:r>
          </a:p>
          <a:p>
            <a:r>
              <a:rPr lang="en-US" sz="800" dirty="0"/>
              <a:t>1 tsp. vanilla</a:t>
            </a:r>
          </a:p>
          <a:p>
            <a:r>
              <a:rPr lang="en-US" sz="800" dirty="0"/>
              <a:t>1 C + 2 tbsp. flour</a:t>
            </a:r>
          </a:p>
          <a:p>
            <a:r>
              <a:rPr lang="en-US" sz="800" dirty="0"/>
              <a:t>1/4 tsp. salt</a:t>
            </a:r>
          </a:p>
          <a:p>
            <a:r>
              <a:rPr lang="en-US" sz="800" dirty="0"/>
              <a:t>½ tsp. baking soda</a:t>
            </a:r>
          </a:p>
          <a:p>
            <a:r>
              <a:rPr lang="en-US" sz="800" dirty="0"/>
              <a:t>½ tsp. baking powder</a:t>
            </a:r>
          </a:p>
          <a:p>
            <a:r>
              <a:rPr lang="en-US" sz="800" dirty="0"/>
              <a:t>1 cup oatmeal</a:t>
            </a:r>
          </a:p>
          <a:p>
            <a:r>
              <a:rPr lang="en-US" sz="800" dirty="0"/>
              <a:t>¼ cup raisins or </a:t>
            </a:r>
            <a:r>
              <a:rPr lang="en-US" sz="800" dirty="0" err="1"/>
              <a:t>craisins</a:t>
            </a:r>
            <a:r>
              <a:rPr lang="en-US" sz="800" dirty="0"/>
              <a:t> - optional</a:t>
            </a:r>
          </a:p>
          <a:p>
            <a:r>
              <a:rPr lang="en-US" sz="800" dirty="0"/>
              <a:t> </a:t>
            </a:r>
          </a:p>
          <a:p>
            <a:r>
              <a:rPr lang="en-US" sz="800" dirty="0"/>
              <a:t>Bake at 350 for 8-10 minutes.  </a:t>
            </a:r>
          </a:p>
          <a:p>
            <a:endParaRPr lang="en-US" dirty="0"/>
          </a:p>
        </p:txBody>
      </p:sp>
      <p:sp>
        <p:nvSpPr>
          <p:cNvPr id="6" name="TextBox 5"/>
          <p:cNvSpPr txBox="1"/>
          <p:nvPr/>
        </p:nvSpPr>
        <p:spPr>
          <a:xfrm>
            <a:off x="4343400" y="1676400"/>
            <a:ext cx="3352800" cy="1231106"/>
          </a:xfrm>
          <a:prstGeom prst="rect">
            <a:avLst/>
          </a:prstGeom>
          <a:noFill/>
        </p:spPr>
        <p:txBody>
          <a:bodyPr wrap="square" rtlCol="0">
            <a:spAutoFit/>
          </a:bodyPr>
          <a:lstStyle/>
          <a:p>
            <a:r>
              <a:rPr lang="en-US" sz="800" u="sng" dirty="0"/>
              <a:t>Grandma J’s Oatmeal </a:t>
            </a:r>
            <a:r>
              <a:rPr lang="en-US" sz="800" u="sng" dirty="0" smtClean="0"/>
              <a:t>Cookie-3</a:t>
            </a:r>
            <a:endParaRPr lang="en-US" sz="800" dirty="0"/>
          </a:p>
          <a:p>
            <a:r>
              <a:rPr lang="en-US" sz="800" dirty="0"/>
              <a:t>Cream ½ cup shortening, 1/3 cup sugar, and ½ cup brown sugar in a mixer.  Beat in 1 egg and 1 </a:t>
            </a:r>
            <a:r>
              <a:rPr lang="en-US" sz="800" dirty="0" err="1"/>
              <a:t>tsp</a:t>
            </a:r>
            <a:r>
              <a:rPr lang="en-US" sz="800" dirty="0"/>
              <a:t> vanilla.  Mix in 1 cup + 2 </a:t>
            </a:r>
            <a:r>
              <a:rPr lang="en-US" sz="800" dirty="0" err="1"/>
              <a:t>tbsp</a:t>
            </a:r>
            <a:r>
              <a:rPr lang="en-US" sz="800" dirty="0"/>
              <a:t> flour, ¼ </a:t>
            </a:r>
            <a:r>
              <a:rPr lang="en-US" sz="800" dirty="0" err="1"/>
              <a:t>tsp</a:t>
            </a:r>
            <a:r>
              <a:rPr lang="en-US" sz="800" dirty="0"/>
              <a:t> salt, ½ </a:t>
            </a:r>
            <a:r>
              <a:rPr lang="en-US" sz="800" dirty="0" err="1"/>
              <a:t>tsp</a:t>
            </a:r>
            <a:r>
              <a:rPr lang="en-US" sz="800" dirty="0"/>
              <a:t> baking soda, ½ </a:t>
            </a:r>
            <a:r>
              <a:rPr lang="en-US" sz="800" dirty="0" err="1"/>
              <a:t>tsp</a:t>
            </a:r>
            <a:r>
              <a:rPr lang="en-US" sz="800" dirty="0"/>
              <a:t> baking powder.  Stir in 1 cup oatmeal and ¼ cup of raisins or </a:t>
            </a:r>
            <a:r>
              <a:rPr lang="en-US" sz="800" dirty="0" err="1"/>
              <a:t>craisins</a:t>
            </a:r>
            <a:r>
              <a:rPr lang="en-US" sz="800" dirty="0"/>
              <a:t>.  Roll in balls, flatten with a fork or hand.  Bake at 350 8-10 minutes on an ungreased cookie sheet.</a:t>
            </a:r>
          </a:p>
          <a:p>
            <a:endParaRPr lang="en-US" dirty="0"/>
          </a:p>
        </p:txBody>
      </p:sp>
      <p:sp>
        <p:nvSpPr>
          <p:cNvPr id="7" name="TextBox 6"/>
          <p:cNvSpPr txBox="1"/>
          <p:nvPr/>
        </p:nvSpPr>
        <p:spPr>
          <a:xfrm>
            <a:off x="4343400" y="3048000"/>
            <a:ext cx="3803073" cy="3046988"/>
          </a:xfrm>
          <a:prstGeom prst="rect">
            <a:avLst/>
          </a:prstGeom>
          <a:noFill/>
        </p:spPr>
        <p:txBody>
          <a:bodyPr wrap="square" rtlCol="0">
            <a:spAutoFit/>
          </a:bodyPr>
          <a:lstStyle/>
          <a:p>
            <a:r>
              <a:rPr lang="en-US" sz="800" u="sng" dirty="0"/>
              <a:t>Grandma J’s Oatmeal Cookie – Yields </a:t>
            </a:r>
            <a:r>
              <a:rPr lang="en-US" sz="800" u="sng" dirty="0" smtClean="0"/>
              <a:t>12 cookies-4</a:t>
            </a:r>
            <a:endParaRPr lang="en-US" sz="800" dirty="0"/>
          </a:p>
          <a:p>
            <a:r>
              <a:rPr lang="en-US" sz="800" dirty="0"/>
              <a:t>½ cup shortening</a:t>
            </a:r>
          </a:p>
          <a:p>
            <a:r>
              <a:rPr lang="en-US" sz="800" dirty="0"/>
              <a:t>1/3 cup sugar</a:t>
            </a:r>
          </a:p>
          <a:p>
            <a:r>
              <a:rPr lang="en-US" sz="800" dirty="0"/>
              <a:t>½ cup brown sugar</a:t>
            </a:r>
          </a:p>
          <a:p>
            <a:r>
              <a:rPr lang="en-US" sz="800" dirty="0"/>
              <a:t>1 egg</a:t>
            </a:r>
          </a:p>
          <a:p>
            <a:r>
              <a:rPr lang="en-US" sz="800" dirty="0"/>
              <a:t>1 tsp. vanilla</a:t>
            </a:r>
          </a:p>
          <a:p>
            <a:r>
              <a:rPr lang="en-US" sz="800" dirty="0"/>
              <a:t>1 C + 2 tbsp. flour</a:t>
            </a:r>
          </a:p>
          <a:p>
            <a:r>
              <a:rPr lang="en-US" sz="800" dirty="0"/>
              <a:t>1/4 tsp. salt</a:t>
            </a:r>
          </a:p>
          <a:p>
            <a:r>
              <a:rPr lang="en-US" sz="800" dirty="0"/>
              <a:t>½ tsp. baking soda</a:t>
            </a:r>
          </a:p>
          <a:p>
            <a:r>
              <a:rPr lang="en-US" sz="800" dirty="0"/>
              <a:t>½ tsp. baking powder</a:t>
            </a:r>
          </a:p>
          <a:p>
            <a:r>
              <a:rPr lang="en-US" sz="800" dirty="0"/>
              <a:t>1 cup oatmeal</a:t>
            </a:r>
          </a:p>
          <a:p>
            <a:r>
              <a:rPr lang="en-US" sz="800" dirty="0"/>
              <a:t>¼ cup </a:t>
            </a:r>
            <a:r>
              <a:rPr lang="en-US" sz="800" dirty="0" err="1"/>
              <a:t>craisins</a:t>
            </a:r>
            <a:endParaRPr lang="en-US" sz="800" dirty="0"/>
          </a:p>
          <a:p>
            <a:r>
              <a:rPr lang="en-US" sz="800" dirty="0"/>
              <a:t> </a:t>
            </a:r>
          </a:p>
          <a:p>
            <a:r>
              <a:rPr lang="en-US" sz="800" dirty="0" smtClean="0"/>
              <a:t>1.  Preheat </a:t>
            </a:r>
            <a:r>
              <a:rPr lang="en-US" sz="800" dirty="0"/>
              <a:t>the oven to 350.</a:t>
            </a:r>
          </a:p>
          <a:p>
            <a:r>
              <a:rPr lang="en-US" sz="800" dirty="0" smtClean="0"/>
              <a:t>2.  Cream </a:t>
            </a:r>
            <a:r>
              <a:rPr lang="en-US" sz="800" dirty="0"/>
              <a:t>shortening, sugar and brown sugar.  </a:t>
            </a:r>
          </a:p>
          <a:p>
            <a:r>
              <a:rPr lang="en-US" sz="800" dirty="0" smtClean="0"/>
              <a:t>3.  Add </a:t>
            </a:r>
            <a:r>
              <a:rPr lang="en-US" sz="800" dirty="0"/>
              <a:t>eggs and vanilla and mix well.  </a:t>
            </a:r>
          </a:p>
          <a:p>
            <a:r>
              <a:rPr lang="en-US" sz="800" dirty="0" smtClean="0"/>
              <a:t>4.  Add </a:t>
            </a:r>
            <a:r>
              <a:rPr lang="en-US" sz="800" dirty="0"/>
              <a:t>flour, salt, baking powder and baking soda and mix </a:t>
            </a:r>
          </a:p>
          <a:p>
            <a:r>
              <a:rPr lang="en-US" sz="800" dirty="0"/>
              <a:t> </a:t>
            </a:r>
            <a:r>
              <a:rPr lang="en-US" sz="800" dirty="0" smtClean="0"/>
              <a:t>    about </a:t>
            </a:r>
            <a:r>
              <a:rPr lang="en-US" sz="800" dirty="0"/>
              <a:t>30 seconds.  </a:t>
            </a:r>
          </a:p>
          <a:p>
            <a:r>
              <a:rPr lang="en-US" sz="800" dirty="0" smtClean="0"/>
              <a:t>5.  Add </a:t>
            </a:r>
            <a:r>
              <a:rPr lang="en-US" sz="800" dirty="0"/>
              <a:t>oatmeal and fully mix all ingredients.  </a:t>
            </a:r>
          </a:p>
          <a:p>
            <a:r>
              <a:rPr lang="en-US" sz="800" dirty="0" smtClean="0"/>
              <a:t>6.  Stir </a:t>
            </a:r>
            <a:r>
              <a:rPr lang="en-US" sz="800" dirty="0"/>
              <a:t>in raisins or </a:t>
            </a:r>
            <a:r>
              <a:rPr lang="en-US" sz="800" dirty="0" err="1"/>
              <a:t>craisins</a:t>
            </a:r>
            <a:r>
              <a:rPr lang="en-US" sz="800" dirty="0"/>
              <a:t>.  </a:t>
            </a:r>
          </a:p>
          <a:p>
            <a:r>
              <a:rPr lang="en-US" sz="800" dirty="0" smtClean="0"/>
              <a:t>7.  Using </a:t>
            </a:r>
            <a:r>
              <a:rPr lang="en-US" sz="800" dirty="0"/>
              <a:t>a </a:t>
            </a:r>
            <a:r>
              <a:rPr lang="en-US" sz="800" dirty="0" smtClean="0"/>
              <a:t>¾ oz. cookie </a:t>
            </a:r>
            <a:r>
              <a:rPr lang="en-US" sz="800" dirty="0"/>
              <a:t>scoop, </a:t>
            </a:r>
            <a:r>
              <a:rPr lang="en-US" sz="800" dirty="0" smtClean="0"/>
              <a:t>scoop dough and place </a:t>
            </a:r>
            <a:r>
              <a:rPr lang="en-US" sz="800" dirty="0"/>
              <a:t>on ungreased </a:t>
            </a:r>
            <a:r>
              <a:rPr lang="en-US" sz="800" dirty="0" smtClean="0"/>
              <a:t>     </a:t>
            </a:r>
          </a:p>
          <a:p>
            <a:r>
              <a:rPr lang="en-US" sz="800" dirty="0" smtClean="0"/>
              <a:t>      cookie </a:t>
            </a:r>
            <a:r>
              <a:rPr lang="en-US" sz="800" dirty="0"/>
              <a:t>sheet.  </a:t>
            </a:r>
            <a:r>
              <a:rPr lang="en-US" sz="800" dirty="0" smtClean="0"/>
              <a:t> </a:t>
            </a:r>
            <a:r>
              <a:rPr lang="en-US" sz="800" u="sng" dirty="0" smtClean="0"/>
              <a:t>Flatten </a:t>
            </a:r>
            <a:r>
              <a:rPr lang="en-US" sz="800" u="sng" dirty="0"/>
              <a:t>with a fork or hand</a:t>
            </a:r>
            <a:r>
              <a:rPr lang="en-US" sz="800" dirty="0"/>
              <a:t>.  </a:t>
            </a:r>
          </a:p>
          <a:p>
            <a:r>
              <a:rPr lang="en-US" sz="800" dirty="0" smtClean="0"/>
              <a:t>8.  Bake </a:t>
            </a:r>
            <a:r>
              <a:rPr lang="en-US" sz="800" dirty="0"/>
              <a:t>at 350 for 8-10 minutes.  </a:t>
            </a:r>
          </a:p>
          <a:p>
            <a:endParaRPr lang="en-US" sz="800" dirty="0"/>
          </a:p>
        </p:txBody>
      </p:sp>
      <p:sp>
        <p:nvSpPr>
          <p:cNvPr id="8" name="TextBox 7"/>
          <p:cNvSpPr txBox="1"/>
          <p:nvPr/>
        </p:nvSpPr>
        <p:spPr>
          <a:xfrm>
            <a:off x="2667000" y="914400"/>
            <a:ext cx="5638800" cy="461665"/>
          </a:xfrm>
          <a:prstGeom prst="rect">
            <a:avLst/>
          </a:prstGeom>
          <a:noFill/>
        </p:spPr>
        <p:txBody>
          <a:bodyPr wrap="square" rtlCol="0">
            <a:spAutoFit/>
          </a:bodyPr>
          <a:lstStyle/>
          <a:p>
            <a:r>
              <a:rPr lang="en-US" sz="2400" dirty="0" smtClean="0"/>
              <a:t>Which one is a standardized recipe?</a:t>
            </a:r>
            <a:endParaRPr lang="en-US" sz="2400" dirty="0"/>
          </a:p>
        </p:txBody>
      </p:sp>
    </p:spTree>
    <p:extLst>
      <p:ext uri="{BB962C8B-B14F-4D97-AF65-F5344CB8AC3E}">
        <p14:creationId xmlns:p14="http://schemas.microsoft.com/office/powerpoint/2010/main" val="13642954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1295400"/>
            <a:ext cx="6777317" cy="4537229"/>
          </a:xfrm>
        </p:spPr>
        <p:txBody>
          <a:bodyPr>
            <a:normAutofit lnSpcReduction="10000"/>
          </a:bodyPr>
          <a:lstStyle/>
          <a:p>
            <a:pPr marL="68580" indent="0">
              <a:buNone/>
            </a:pPr>
            <a:r>
              <a:rPr lang="en-US" sz="4000" dirty="0" smtClean="0"/>
              <a:t>How would a standardized recipe help with cost control?</a:t>
            </a:r>
          </a:p>
          <a:p>
            <a:pPr marL="68580" indent="0">
              <a:buNone/>
            </a:pPr>
            <a:endParaRPr lang="en-US" sz="3200" dirty="0"/>
          </a:p>
          <a:p>
            <a:pPr marL="68580" indent="0">
              <a:buNone/>
            </a:pPr>
            <a:r>
              <a:rPr lang="en-US" sz="2000" dirty="0" smtClean="0"/>
              <a:t>What if you didn’t measure accurately and used .04 in extra ingredients each time you made something (like extra </a:t>
            </a:r>
            <a:r>
              <a:rPr lang="en-US" sz="2000" dirty="0" err="1" smtClean="0"/>
              <a:t>craisins</a:t>
            </a:r>
            <a:r>
              <a:rPr lang="en-US" sz="2000" dirty="0" smtClean="0"/>
              <a:t>).  Let’s say you sold 160 oatmeal </a:t>
            </a:r>
            <a:r>
              <a:rPr lang="en-US" sz="2000" dirty="0" err="1" smtClean="0"/>
              <a:t>craisin</a:t>
            </a:r>
            <a:r>
              <a:rPr lang="en-US" sz="2000" dirty="0" smtClean="0"/>
              <a:t> cookies every day and you were open 6 days a week and closed major holidays – so let’s say you’re open 300 days a year.  How much money will you lose?  .04 x 160 x 300 = $1920 a year!!</a:t>
            </a:r>
          </a:p>
          <a:p>
            <a:pPr marL="68580" indent="0">
              <a:buNone/>
            </a:pPr>
            <a:endParaRPr lang="en-US" dirty="0"/>
          </a:p>
          <a:p>
            <a:pPr marL="68580" indent="0">
              <a:buNone/>
            </a:pPr>
            <a:endParaRPr lang="en-US" dirty="0"/>
          </a:p>
        </p:txBody>
      </p:sp>
    </p:spTree>
    <p:extLst>
      <p:ext uri="{BB962C8B-B14F-4D97-AF65-F5344CB8AC3E}">
        <p14:creationId xmlns:p14="http://schemas.microsoft.com/office/powerpoint/2010/main" val="9766466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990601"/>
            <a:ext cx="6777317" cy="2362200"/>
          </a:xfrm>
        </p:spPr>
        <p:txBody>
          <a:bodyPr>
            <a:normAutofit/>
          </a:bodyPr>
          <a:lstStyle/>
          <a:p>
            <a:pPr marL="68580" indent="0">
              <a:buNone/>
            </a:pPr>
            <a:r>
              <a:rPr lang="en-US" sz="4800" dirty="0" smtClean="0"/>
              <a:t>Do standardized recipes matter at home?</a:t>
            </a:r>
            <a:endParaRPr lang="en-US" sz="4800" dirty="0"/>
          </a:p>
        </p:txBody>
      </p:sp>
      <p:pic>
        <p:nvPicPr>
          <p:cNvPr id="2050" name="Picture 2" descr="http://photo.goodreads.com/books/1174513619l/41105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4400" y="2743200"/>
            <a:ext cx="2533650" cy="3423851"/>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www.primdoodles.com/images/kitchenrecipecardtemplat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7400" y="3810000"/>
            <a:ext cx="2486025" cy="17020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71438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Parts of a Standardized Recipe</a:t>
            </a:r>
            <a:endParaRPr lang="en-US" dirty="0"/>
          </a:p>
        </p:txBody>
      </p:sp>
      <p:sp>
        <p:nvSpPr>
          <p:cNvPr id="3" name="Content Placeholder 2"/>
          <p:cNvSpPr>
            <a:spLocks noGrp="1"/>
          </p:cNvSpPr>
          <p:nvPr>
            <p:ph idx="1"/>
          </p:nvPr>
        </p:nvSpPr>
        <p:spPr/>
        <p:txBody>
          <a:bodyPr/>
          <a:lstStyle/>
          <a:p>
            <a:r>
              <a:rPr lang="en-US" dirty="0" smtClean="0"/>
              <a:t>Name of the recipe</a:t>
            </a:r>
          </a:p>
          <a:p>
            <a:r>
              <a:rPr lang="en-US" dirty="0" smtClean="0"/>
              <a:t>Ingredients – be specific in what is needed and how much, use weight if possible</a:t>
            </a:r>
          </a:p>
          <a:p>
            <a:r>
              <a:rPr lang="en-US" dirty="0" smtClean="0"/>
              <a:t>Yield – how much will this make?</a:t>
            </a:r>
          </a:p>
          <a:p>
            <a:r>
              <a:rPr lang="en-US" dirty="0" smtClean="0"/>
              <a:t>Portion Size – what is one serving?</a:t>
            </a:r>
          </a:p>
          <a:p>
            <a:r>
              <a:rPr lang="en-US" dirty="0" smtClean="0"/>
              <a:t>Temperature, Time and Equipment</a:t>
            </a:r>
            <a:endParaRPr lang="en-US" dirty="0"/>
          </a:p>
        </p:txBody>
      </p:sp>
    </p:spTree>
    <p:extLst>
      <p:ext uri="{BB962C8B-B14F-4D97-AF65-F5344CB8AC3E}">
        <p14:creationId xmlns:p14="http://schemas.microsoft.com/office/powerpoint/2010/main" val="162226977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314</TotalTime>
  <Words>493</Words>
  <Application>Microsoft Office PowerPoint</Application>
  <PresentationFormat>On-screen Show (4:3)</PresentationFormat>
  <Paragraphs>81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Austin</vt:lpstr>
      <vt:lpstr>Standardized Recipes</vt:lpstr>
      <vt:lpstr>PowerPoint Presentation</vt:lpstr>
      <vt:lpstr>PowerPoint Presentation</vt:lpstr>
      <vt:lpstr>Olive Garden Venetian Apricot Chicken</vt:lpstr>
      <vt:lpstr>PowerPoint Presentation</vt:lpstr>
      <vt:lpstr>PowerPoint Presentation</vt:lpstr>
      <vt:lpstr>PowerPoint Presentation</vt:lpstr>
      <vt:lpstr>PowerPoint Presentation</vt:lpstr>
      <vt:lpstr>Parts of a Standardized Recipe</vt:lpstr>
      <vt:lpstr>More parts</vt:lpstr>
      <vt:lpstr>How to use a recipe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Standardized Recipes</dc:title>
  <dc:creator>Teacher</dc:creator>
  <cp:lastModifiedBy>Teacher</cp:lastModifiedBy>
  <cp:revision>7</cp:revision>
  <dcterms:created xsi:type="dcterms:W3CDTF">2012-10-24T17:02:36Z</dcterms:created>
  <dcterms:modified xsi:type="dcterms:W3CDTF">2012-10-25T18:06:47Z</dcterms:modified>
</cp:coreProperties>
</file>