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BC0-43DD-46AB-AE79-A92A9B3983D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A2DE11-C51C-4EFB-A29F-BA3DC44829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BC0-43DD-46AB-AE79-A92A9B3983D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DE11-C51C-4EFB-A29F-BA3DC44829C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3A2DE11-C51C-4EFB-A29F-BA3DC44829C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BC0-43DD-46AB-AE79-A92A9B3983D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BC0-43DD-46AB-AE79-A92A9B3983D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3A2DE11-C51C-4EFB-A29F-BA3DC44829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BC0-43DD-46AB-AE79-A92A9B3983D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A2DE11-C51C-4EFB-A29F-BA3DC44829C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A302BC0-43DD-46AB-AE79-A92A9B3983D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DE11-C51C-4EFB-A29F-BA3DC44829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BC0-43DD-46AB-AE79-A92A9B3983D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3A2DE11-C51C-4EFB-A29F-BA3DC44829C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BC0-43DD-46AB-AE79-A92A9B3983D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3A2DE11-C51C-4EFB-A29F-BA3DC44829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BC0-43DD-46AB-AE79-A92A9B3983D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A2DE11-C51C-4EFB-A29F-BA3DC44829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A2DE11-C51C-4EFB-A29F-BA3DC44829C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BC0-43DD-46AB-AE79-A92A9B3983D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3A2DE11-C51C-4EFB-A29F-BA3DC44829C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A302BC0-43DD-46AB-AE79-A92A9B3983D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A302BC0-43DD-46AB-AE79-A92A9B3983D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A2DE11-C51C-4EFB-A29F-BA3DC44829C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3 – budgeting, consumer skills to manage food costs.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19400"/>
            <a:ext cx="2831592" cy="359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71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Impulse buys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Most grocery purchases are on impulse, unplanned. </a:t>
            </a:r>
          </a:p>
          <a:p>
            <a:r>
              <a:rPr lang="en-US" dirty="0" smtClean="0"/>
              <a:t>Groceries usually make more money on impulse buys rather than staple items like: bread and milk.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438400"/>
            <a:ext cx="2828144" cy="3027067"/>
          </a:xfrm>
        </p:spPr>
      </p:pic>
    </p:spTree>
    <p:extLst>
      <p:ext uri="{BB962C8B-B14F-4D97-AF65-F5344CB8AC3E}">
        <p14:creationId xmlns:p14="http://schemas.microsoft.com/office/powerpoint/2010/main" val="3498365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of Store/Shelf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Grocery Stores are like Casinos….</a:t>
            </a:r>
          </a:p>
          <a:p>
            <a:r>
              <a:rPr lang="en-US" dirty="0" smtClean="0"/>
              <a:t>Layout: Foods that appear most often on grocery store lists are often placed at the rear of the store. </a:t>
            </a:r>
          </a:p>
          <a:p>
            <a:r>
              <a:rPr lang="en-US" dirty="0" smtClean="0"/>
              <a:t>Shelf Placement: “Bulls eye zone” front and center at eye level. These items are priced higher. Specialty items are placed on top shelf and store brands on bottom shelf.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13083"/>
            <a:ext cx="4038600" cy="3198571"/>
          </a:xfrm>
        </p:spPr>
      </p:pic>
    </p:spTree>
    <p:extLst>
      <p:ext uri="{BB962C8B-B14F-4D97-AF65-F5344CB8AC3E}">
        <p14:creationId xmlns:p14="http://schemas.microsoft.com/office/powerpoint/2010/main" val="3461720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 Dating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packages are stamped with a date that indicates how fresh a product is and how long it can be used before it expires. </a:t>
            </a:r>
          </a:p>
          <a:p>
            <a:r>
              <a:rPr lang="en-US" dirty="0" smtClean="0"/>
              <a:t>Sell by date is the last day the product should remain on the store shelf.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06308"/>
            <a:ext cx="4038600" cy="3012122"/>
          </a:xfrm>
        </p:spPr>
      </p:pic>
    </p:spTree>
    <p:extLst>
      <p:ext uri="{BB962C8B-B14F-4D97-AF65-F5344CB8AC3E}">
        <p14:creationId xmlns:p14="http://schemas.microsoft.com/office/powerpoint/2010/main" val="2280562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unit </a:t>
            </a:r>
            <a:r>
              <a:rPr lang="en-US" dirty="0" smtClean="0"/>
              <a:t>Pricing/Cost Per Serving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Unit pricing is the cost per ounce, quart, pound, etc. </a:t>
            </a:r>
          </a:p>
          <a:p>
            <a:r>
              <a:rPr lang="en-US" dirty="0" smtClean="0"/>
              <a:t>Most stores show the unit price on the shelf.</a:t>
            </a:r>
          </a:p>
          <a:p>
            <a:r>
              <a:rPr lang="en-US" dirty="0" smtClean="0"/>
              <a:t>To calculate: divide the items total price by the number of units.</a:t>
            </a:r>
            <a:r>
              <a:rPr lang="en-US" dirty="0"/>
              <a:t> 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8585023"/>
              </p:ext>
            </p:extLst>
          </p:nvPr>
        </p:nvGraphicFramePr>
        <p:xfrm>
          <a:off x="4800600" y="1676400"/>
          <a:ext cx="4038600" cy="1524000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Ex 1:  If Brand X costs $3.99 for 32 </a:t>
                      </a:r>
                      <a:r>
                        <a:rPr lang="en-US" sz="1000" dirty="0" err="1"/>
                        <a:t>oz</a:t>
                      </a:r>
                      <a:r>
                        <a:rPr lang="en-US" sz="1000" dirty="0"/>
                        <a:t>, let's figure out the unit cost of Brand X (the cost of 1 </a:t>
                      </a:r>
                      <a:r>
                        <a:rPr lang="en-US" sz="1000" dirty="0" err="1"/>
                        <a:t>oz</a:t>
                      </a:r>
                      <a:r>
                        <a:rPr lang="en-US" sz="1000" dirty="0"/>
                        <a:t>).</a:t>
                      </a:r>
                    </a:p>
                    <a:p>
                      <a:pPr algn="ctr"/>
                      <a:r>
                        <a:rPr lang="en-US" sz="1000" dirty="0"/>
                        <a:t>It's easy!!!</a:t>
                      </a:r>
                    </a:p>
                    <a:p>
                      <a:pPr algn="ctr"/>
                      <a:r>
                        <a:rPr lang="en-US" sz="1000" dirty="0"/>
                        <a:t>Divide $3.99 by 32 and round to the nearest tenth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(the cost goes inside the division box).</a:t>
                      </a:r>
                    </a:p>
                    <a:p>
                      <a:pPr algn="ctr"/>
                      <a:r>
                        <a:rPr lang="en-US" sz="1000" dirty="0"/>
                        <a:t>The unit cost is approximately $0.12.</a:t>
                      </a:r>
                    </a:p>
                  </a:txBody>
                  <a:tcPr marL="26830" marR="26830" marT="26830" marB="268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795667"/>
              </p:ext>
            </p:extLst>
          </p:nvPr>
        </p:nvGraphicFramePr>
        <p:xfrm>
          <a:off x="4724400" y="3352800"/>
          <a:ext cx="4190873" cy="1969770"/>
        </p:xfrm>
        <a:graphic>
          <a:graphicData uri="http://schemas.openxmlformats.org/drawingml/2006/table">
            <a:tbl>
              <a:tblPr/>
              <a:tblGrid>
                <a:gridCol w="4190873"/>
              </a:tblGrid>
              <a:tr h="19697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 2:  If Brand Y costs $4.25 for 3 </a:t>
                      </a:r>
                      <a:r>
                        <a:rPr lang="en-US" dirty="0" err="1"/>
                        <a:t>lbs</a:t>
                      </a:r>
                      <a:r>
                        <a:rPr lang="en-US" dirty="0"/>
                        <a:t>, let's figure out the unit cost of Brand Y (the cost of 1 </a:t>
                      </a:r>
                      <a:r>
                        <a:rPr lang="en-US" dirty="0" err="1"/>
                        <a:t>lb</a:t>
                      </a:r>
                      <a:r>
                        <a:rPr lang="en-US" dirty="0"/>
                        <a:t>).</a:t>
                      </a:r>
                    </a:p>
                    <a:p>
                      <a:pPr algn="ctr"/>
                      <a:r>
                        <a:rPr lang="en-US" dirty="0"/>
                        <a:t>Divide $4.25 by 3 and round to the nearest tenth.</a:t>
                      </a:r>
                    </a:p>
                    <a:p>
                      <a:pPr algn="ctr"/>
                      <a:r>
                        <a:rPr lang="en-US" dirty="0"/>
                        <a:t>The unit cost is approximately $1.42.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193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 package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Wrappers on food packages are full of details about the food inside. </a:t>
            </a:r>
          </a:p>
          <a:p>
            <a:r>
              <a:rPr lang="en-US" dirty="0" smtClean="0"/>
              <a:t>Food labels are part advertising and part information. 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0"/>
            <a:ext cx="3721601" cy="4681538"/>
          </a:xfrm>
        </p:spPr>
      </p:pic>
    </p:spTree>
    <p:extLst>
      <p:ext uri="{BB962C8B-B14F-4D97-AF65-F5344CB8AC3E}">
        <p14:creationId xmlns:p14="http://schemas.microsoft.com/office/powerpoint/2010/main" val="460890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Brands VS. Store Brands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1807369"/>
            <a:ext cx="3810000" cy="3810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93069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222879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Convenience Foods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429000"/>
            <a:ext cx="2302669" cy="2302669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1600200"/>
            <a:ext cx="2512302" cy="183233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600200"/>
            <a:ext cx="1933575" cy="2371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169" y="4800600"/>
            <a:ext cx="3024831" cy="1428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2057400"/>
            <a:ext cx="30078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dobe Hebrew" pitchFamily="18" charset="-79"/>
                <a:cs typeface="Adobe Hebrew" pitchFamily="18" charset="-79"/>
              </a:rPr>
              <a:t>No nutritional value</a:t>
            </a:r>
          </a:p>
          <a:p>
            <a:r>
              <a:rPr lang="en-US" sz="3600" dirty="0" smtClean="0">
                <a:latin typeface="Adobe Hebrew" pitchFamily="18" charset="-79"/>
                <a:cs typeface="Adobe Hebrew" pitchFamily="18" charset="-79"/>
              </a:rPr>
              <a:t>Saves time and does</a:t>
            </a:r>
          </a:p>
          <a:p>
            <a:r>
              <a:rPr lang="en-US" sz="3600" dirty="0" smtClean="0">
                <a:latin typeface="Adobe Hebrew" pitchFamily="18" charset="-79"/>
                <a:cs typeface="Adobe Hebrew" pitchFamily="18" charset="-79"/>
              </a:rPr>
              <a:t> not cost a lot of money</a:t>
            </a:r>
            <a:endParaRPr lang="en-US" sz="3600" dirty="0">
              <a:latin typeface="Adobe Hebrew" pitchFamily="18" charset="-79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7926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budget is a plan for managing money that can help consumers get more from their money. </a:t>
            </a:r>
          </a:p>
          <a:p>
            <a:r>
              <a:rPr lang="en-US" dirty="0" smtClean="0"/>
              <a:t>Than challenge is to provide wholesome meals without spending a lot of money.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6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Categorized Shopping List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shopping list helps consumer remember what they need to buy.</a:t>
            </a:r>
          </a:p>
          <a:p>
            <a:r>
              <a:rPr lang="en-US" dirty="0" smtClean="0"/>
              <a:t>Group items on a shopping list in the order they are arranged in the store.</a:t>
            </a:r>
          </a:p>
          <a:p>
            <a:r>
              <a:rPr lang="en-US" dirty="0" smtClean="0"/>
              <a:t>A list saves time and money</a:t>
            </a:r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66498"/>
            <a:ext cx="4038600" cy="3891741"/>
          </a:xfrm>
        </p:spPr>
      </p:pic>
    </p:spTree>
    <p:extLst>
      <p:ext uri="{BB962C8B-B14F-4D97-AF65-F5344CB8AC3E}">
        <p14:creationId xmlns:p14="http://schemas.microsoft.com/office/powerpoint/2010/main" val="1652422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Calculator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Calculating food as you shop helps to keep track of spending and to stay within your budget.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96658"/>
            <a:ext cx="4038600" cy="4631421"/>
          </a:xfrm>
        </p:spPr>
      </p:pic>
    </p:spTree>
    <p:extLst>
      <p:ext uri="{BB962C8B-B14F-4D97-AF65-F5344CB8AC3E}">
        <p14:creationId xmlns:p14="http://schemas.microsoft.com/office/powerpoint/2010/main" val="115886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shop when hungry or tired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Savvy consumers avoid shopping when they are hungry.</a:t>
            </a:r>
          </a:p>
          <a:p>
            <a:r>
              <a:rPr lang="en-US" dirty="0" smtClean="0"/>
              <a:t>People spend up to 15% more on food when they are hungry, this leads to impulse buying.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240756"/>
            <a:ext cx="3810000" cy="2943225"/>
          </a:xfrm>
        </p:spPr>
      </p:pic>
    </p:spTree>
    <p:extLst>
      <p:ext uri="{BB962C8B-B14F-4D97-AF65-F5344CB8AC3E}">
        <p14:creationId xmlns:p14="http://schemas.microsoft.com/office/powerpoint/2010/main" val="4010062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 ALONE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Those that shop alone spend less money because they aren’t being persuaded by others to make impulse buys.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048000"/>
            <a:ext cx="5187751" cy="3204877"/>
          </a:xfrm>
        </p:spPr>
      </p:pic>
    </p:spTree>
    <p:extLst>
      <p:ext uri="{BB962C8B-B14F-4D97-AF65-F5344CB8AC3E}">
        <p14:creationId xmlns:p14="http://schemas.microsoft.com/office/powerpoint/2010/main" val="272334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Identify shopping guidelines and advertising strategies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Loss Leaders</a:t>
            </a:r>
          </a:p>
          <a:p>
            <a:r>
              <a:rPr lang="en-US" dirty="0" smtClean="0"/>
              <a:t>Coupons/rebates</a:t>
            </a:r>
          </a:p>
          <a:p>
            <a:r>
              <a:rPr lang="en-US" dirty="0" smtClean="0"/>
              <a:t>Impulse buys</a:t>
            </a:r>
          </a:p>
          <a:p>
            <a:r>
              <a:rPr lang="en-US" dirty="0" smtClean="0"/>
              <a:t>Layout of store/shelf placement</a:t>
            </a:r>
          </a:p>
          <a:p>
            <a:r>
              <a:rPr lang="en-US" dirty="0" smtClean="0"/>
              <a:t>Package dating</a:t>
            </a:r>
          </a:p>
          <a:p>
            <a:r>
              <a:rPr lang="en-US" dirty="0" smtClean="0"/>
              <a:t>Calculate unit pricing/cost per serving</a:t>
            </a:r>
          </a:p>
          <a:p>
            <a:r>
              <a:rPr lang="en-US" dirty="0" smtClean="0"/>
              <a:t>Interpret package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Name Brands vs. Store Brands</a:t>
            </a:r>
          </a:p>
          <a:p>
            <a:r>
              <a:rPr lang="en-US" dirty="0" smtClean="0"/>
              <a:t>Convenience Foods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62200"/>
            <a:ext cx="3351600" cy="3007519"/>
          </a:xfrm>
        </p:spPr>
      </p:pic>
    </p:spTree>
    <p:extLst>
      <p:ext uri="{BB962C8B-B14F-4D97-AF65-F5344CB8AC3E}">
        <p14:creationId xmlns:p14="http://schemas.microsoft.com/office/powerpoint/2010/main" val="3721022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Leaders	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Sale items that are sold at such a low price the store makes very little profit or actually money.</a:t>
            </a:r>
          </a:p>
          <a:p>
            <a:r>
              <a:rPr lang="en-US" dirty="0" smtClean="0"/>
              <a:t>Loss leaders are usually advertised on big signs and store windows.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93069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994589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Coupons/Rebates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Coupons offer savings on specific products. When matched with store sales, consumers can often save money on a name brand item.</a:t>
            </a:r>
          </a:p>
          <a:p>
            <a:r>
              <a:rPr lang="en-US" dirty="0" smtClean="0"/>
              <a:t>Rebates are partial or full refund from the maker of an item.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267200"/>
            <a:ext cx="4038600" cy="20193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81200"/>
            <a:ext cx="3494741" cy="20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51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11340</TotalTime>
  <Words>498</Words>
  <Application>Microsoft Office PowerPoint</Application>
  <PresentationFormat>On-screen Show (4:3)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Adobe Hebrew</vt:lpstr>
      <vt:lpstr>Georgia</vt:lpstr>
      <vt:lpstr>Wingdings</vt:lpstr>
      <vt:lpstr>Wingdings 2</vt:lpstr>
      <vt:lpstr>Civic</vt:lpstr>
      <vt:lpstr>Standard 3 – budgeting, consumer skills to manage food costs.</vt:lpstr>
      <vt:lpstr>Budgeting </vt:lpstr>
      <vt:lpstr>Categorized Shopping List</vt:lpstr>
      <vt:lpstr>Take a Calculator </vt:lpstr>
      <vt:lpstr>Don’t shop when hungry or tired</vt:lpstr>
      <vt:lpstr>SHOP ALONE</vt:lpstr>
      <vt:lpstr>Identify shopping guidelines and advertising strategies</vt:lpstr>
      <vt:lpstr>Loss Leaders  </vt:lpstr>
      <vt:lpstr>Coupons/Rebates</vt:lpstr>
      <vt:lpstr>Impulse buys</vt:lpstr>
      <vt:lpstr>Layout of Store/Shelf Placement</vt:lpstr>
      <vt:lpstr>Package Dating </vt:lpstr>
      <vt:lpstr>Calculate unit Pricing/Cost Per Serving</vt:lpstr>
      <vt:lpstr>Interpret package information </vt:lpstr>
      <vt:lpstr>Name Brands VS. Store Brands</vt:lpstr>
      <vt:lpstr>Convenience Foods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3 – budgeting, consumer skills to manage food costs.</dc:title>
  <dc:creator>Teacher</dc:creator>
  <cp:lastModifiedBy>natalie.johnson</cp:lastModifiedBy>
  <cp:revision>34</cp:revision>
  <dcterms:created xsi:type="dcterms:W3CDTF">2015-01-08T19:38:32Z</dcterms:created>
  <dcterms:modified xsi:type="dcterms:W3CDTF">2016-01-21T16:58:11Z</dcterms:modified>
</cp:coreProperties>
</file>