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3" autoAdjust="0"/>
    <p:restoredTop sz="94660"/>
  </p:normalViewPr>
  <p:slideViewPr>
    <p:cSldViewPr snapToGrid="0">
      <p:cViewPr varScale="1">
        <p:scale>
          <a:sx n="51" d="100"/>
          <a:sy n="51" d="100"/>
        </p:scale>
        <p:origin x="11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" TargetMode="External"/><Relationship Id="rId2" Type="http://schemas.openxmlformats.org/officeDocument/2006/relationships/hyperlink" Target="http://www.utahfutures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lth.gov/dietaryguidelines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Meal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Foods 2</a:t>
            </a:r>
          </a:p>
          <a:p>
            <a:r>
              <a:rPr lang="en-US" dirty="0" smtClean="0"/>
              <a:t>Unit 9 and Unit 11</a:t>
            </a:r>
          </a:p>
          <a:p>
            <a:r>
              <a:rPr lang="en-US" dirty="0" smtClean="0"/>
              <a:t>Natalie Johnson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85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23850"/>
            <a:ext cx="9875520" cy="1356360"/>
          </a:xfrm>
        </p:spPr>
        <p:txBody>
          <a:bodyPr/>
          <a:lstStyle/>
          <a:p>
            <a:r>
              <a:rPr lang="en-US" dirty="0" smtClean="0"/>
              <a:t>Flatware Position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390650"/>
            <a:ext cx="5402580" cy="5029200"/>
          </a:xfrm>
        </p:spPr>
        <p:txBody>
          <a:bodyPr>
            <a:normAutofit lnSpcReduction="10000"/>
          </a:bodyPr>
          <a:lstStyle/>
          <a:p>
            <a:pPr marL="228600" lvl="2">
              <a:spcBef>
                <a:spcPts val="1400"/>
              </a:spcBef>
              <a:spcAft>
                <a:spcPts val="0"/>
              </a:spcAft>
            </a:pPr>
            <a:r>
              <a:rPr lang="en-US" sz="3200" dirty="0"/>
              <a:t>Continental Style:  "Resting position"-- the knife and fork are crossed in the center of the plate, fork tines pointed down. "I am finished" position-- the knife and fork are placed side by side on the right side of the plate at the 4 o'clock position, with the fork on the inside, tines are down and the knife is on the outside, blade in.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81" y="2152650"/>
            <a:ext cx="6027420" cy="2915373"/>
          </a:xfrm>
        </p:spPr>
      </p:pic>
    </p:spTree>
    <p:extLst>
      <p:ext uri="{BB962C8B-B14F-4D97-AF65-F5344CB8AC3E}">
        <p14:creationId xmlns:p14="http://schemas.microsoft.com/office/powerpoint/2010/main" val="2459386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Phone Use: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Cell phone should be on silent or vibrate, don’t initiate a call while dining, check text messages in private.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80" y="1638301"/>
            <a:ext cx="5808523" cy="4114370"/>
          </a:xfrm>
        </p:spPr>
      </p:pic>
    </p:spTree>
    <p:extLst>
      <p:ext uri="{BB962C8B-B14F-4D97-AF65-F5344CB8AC3E}">
        <p14:creationId xmlns:p14="http://schemas.microsoft.com/office/powerpoint/2010/main" val="1743335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20040"/>
            <a:ext cx="9875520" cy="1356360"/>
          </a:xfrm>
        </p:spPr>
        <p:txBody>
          <a:bodyPr/>
          <a:lstStyle/>
          <a:p>
            <a:r>
              <a:rPr lang="en-US" dirty="0" smtClean="0"/>
              <a:t>Table Manners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76400"/>
            <a:ext cx="5402580" cy="4762499"/>
          </a:xfrm>
        </p:spPr>
        <p:txBody>
          <a:bodyPr/>
          <a:lstStyle/>
          <a:p>
            <a:r>
              <a:rPr lang="en-US" dirty="0"/>
              <a:t> When choosing a piece of flatware move from the outside </a:t>
            </a:r>
            <a:r>
              <a:rPr lang="en-US" dirty="0" smtClean="0"/>
              <a:t>in</a:t>
            </a:r>
          </a:p>
          <a:p>
            <a:r>
              <a:rPr lang="en-US" dirty="0" smtClean="0"/>
              <a:t> </a:t>
            </a:r>
            <a:r>
              <a:rPr lang="en-US" dirty="0"/>
              <a:t>chew with your mouth closed, avoid slurping</a:t>
            </a:r>
            <a:r>
              <a:rPr lang="en-US" dirty="0" smtClean="0"/>
              <a:t>,</a:t>
            </a:r>
          </a:p>
          <a:p>
            <a:r>
              <a:rPr lang="en-US" dirty="0" smtClean="0"/>
              <a:t>cut </a:t>
            </a:r>
            <a:r>
              <a:rPr lang="en-US" dirty="0"/>
              <a:t>only one piece of food at a time, butter roll one piece at a </a:t>
            </a:r>
            <a:r>
              <a:rPr lang="en-US" dirty="0" smtClean="0"/>
              <a:t>time </a:t>
            </a:r>
          </a:p>
          <a:p>
            <a:r>
              <a:rPr lang="en-US" dirty="0" smtClean="0"/>
              <a:t>avoid </a:t>
            </a:r>
            <a:r>
              <a:rPr lang="en-US" dirty="0"/>
              <a:t>slouching, don’t place elbows on the </a:t>
            </a:r>
            <a:r>
              <a:rPr lang="en-US" dirty="0" smtClean="0"/>
              <a:t>table</a:t>
            </a:r>
          </a:p>
          <a:p>
            <a:r>
              <a:rPr lang="en-US" dirty="0" smtClean="0"/>
              <a:t> </a:t>
            </a:r>
            <a:r>
              <a:rPr lang="en-US" dirty="0"/>
              <a:t>pass the food to the right, don’t place used flatware back on the table.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80" y="1485900"/>
            <a:ext cx="6027420" cy="4128216"/>
          </a:xfrm>
        </p:spPr>
      </p:pic>
    </p:spTree>
    <p:extLst>
      <p:ext uri="{BB962C8B-B14F-4D97-AF65-F5344CB8AC3E}">
        <p14:creationId xmlns:p14="http://schemas.microsoft.com/office/powerpoint/2010/main" val="933494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Grab a chrome…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Research career options from these websites:</a:t>
            </a:r>
          </a:p>
          <a:p>
            <a:r>
              <a:rPr lang="en-US" sz="2800" dirty="0" smtClean="0">
                <a:hlinkClick r:id="rId2"/>
              </a:rPr>
              <a:t>www.utahfutures.org</a:t>
            </a:r>
            <a:endParaRPr lang="en-US" sz="2800" dirty="0" smtClean="0"/>
          </a:p>
          <a:p>
            <a:r>
              <a:rPr lang="en-US" sz="2800" dirty="0" smtClean="0">
                <a:hlinkClick r:id="rId3"/>
              </a:rPr>
              <a:t>www.bls.gov</a:t>
            </a:r>
            <a:endParaRPr lang="en-US" sz="2800" dirty="0" smtClean="0"/>
          </a:p>
          <a:p>
            <a:r>
              <a:rPr lang="en-US" sz="2800" dirty="0" smtClean="0"/>
              <a:t>Make a list of 3 possible careers from each site and why you like these careers.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369" y="2057400"/>
            <a:ext cx="4385151" cy="4385151"/>
          </a:xfrm>
        </p:spPr>
      </p:pic>
    </p:spTree>
    <p:extLst>
      <p:ext uri="{BB962C8B-B14F-4D97-AF65-F5344CB8AC3E}">
        <p14:creationId xmlns:p14="http://schemas.microsoft.com/office/powerpoint/2010/main" val="83498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Dietary Guidelines/</a:t>
            </a:r>
            <a:r>
              <a:rPr lang="en-US" dirty="0" err="1" smtClean="0"/>
              <a:t>MyPlate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http://www.health.gov/dietaryguidelines/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http://www.choosemyplate.gov/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44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Aesthetics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19250"/>
            <a:ext cx="4754880" cy="4461509"/>
          </a:xfrm>
        </p:spPr>
        <p:txBody>
          <a:bodyPr>
            <a:noAutofit/>
          </a:bodyPr>
          <a:lstStyle/>
          <a:p>
            <a:r>
              <a:rPr lang="en-US" sz="2800" dirty="0" smtClean="0"/>
              <a:t>Color: variety of different colors</a:t>
            </a:r>
          </a:p>
          <a:p>
            <a:r>
              <a:rPr lang="en-US" sz="2800" dirty="0" smtClean="0"/>
              <a:t>Texture: aim for variety of textures</a:t>
            </a:r>
          </a:p>
          <a:p>
            <a:r>
              <a:rPr lang="en-US" sz="2800" dirty="0" smtClean="0"/>
              <a:t>Flavor: using foods with similar flavors</a:t>
            </a:r>
          </a:p>
          <a:p>
            <a:r>
              <a:rPr lang="en-US" sz="2800" dirty="0" smtClean="0"/>
              <a:t>Temperature: keep hot foods hot and cold foods cold. Appropriate for the weather. </a:t>
            </a:r>
          </a:p>
          <a:p>
            <a:r>
              <a:rPr lang="en-US" sz="2800" dirty="0" smtClean="0"/>
              <a:t>Size and Shape: use a variety to add interest. 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2731542"/>
            <a:ext cx="4754563" cy="2674441"/>
          </a:xfrm>
        </p:spPr>
      </p:pic>
    </p:spTree>
    <p:extLst>
      <p:ext uri="{BB962C8B-B14F-4D97-AF65-F5344CB8AC3E}">
        <p14:creationId xmlns:p14="http://schemas.microsoft.com/office/powerpoint/2010/main" val="11836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Food Presentation </a:t>
            </a:r>
            <a:br>
              <a:rPr lang="en-US" dirty="0" smtClean="0"/>
            </a:br>
            <a:r>
              <a:rPr lang="en-US" sz="2800" dirty="0" smtClean="0"/>
              <a:t>(Plating)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874520"/>
            <a:ext cx="4754880" cy="4023360"/>
          </a:xfrm>
        </p:spPr>
        <p:txBody>
          <a:bodyPr>
            <a:noAutofit/>
          </a:bodyPr>
          <a:lstStyle/>
          <a:p>
            <a:r>
              <a:rPr lang="en-US" sz="3200" dirty="0" smtClean="0"/>
              <a:t>Avoid placing food on the rim of plate</a:t>
            </a:r>
          </a:p>
          <a:p>
            <a:r>
              <a:rPr lang="en-US" sz="3200" dirty="0" smtClean="0"/>
              <a:t>Avoid overfilling the plate – allow for white space</a:t>
            </a:r>
          </a:p>
          <a:p>
            <a:r>
              <a:rPr lang="en-US" sz="3200" dirty="0" smtClean="0"/>
              <a:t>Avoid the use of non edibles on the plate</a:t>
            </a:r>
          </a:p>
          <a:p>
            <a:r>
              <a:rPr lang="en-US" sz="3200" dirty="0" smtClean="0"/>
              <a:t>Odd numbers are more pleasing than even numbers.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2485460"/>
            <a:ext cx="4754563" cy="3166604"/>
          </a:xfrm>
        </p:spPr>
      </p:pic>
    </p:spTree>
    <p:extLst>
      <p:ext uri="{BB962C8B-B14F-4D97-AF65-F5344CB8AC3E}">
        <p14:creationId xmlns:p14="http://schemas.microsoft.com/office/powerpoint/2010/main" val="1747110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and budget when meal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Consider # of family members, ages, income, etc.</a:t>
            </a:r>
          </a:p>
          <a:p>
            <a:r>
              <a:rPr lang="en-US" sz="3600" dirty="0" smtClean="0"/>
              <a:t>Plan menus</a:t>
            </a:r>
          </a:p>
          <a:p>
            <a:r>
              <a:rPr lang="en-US" sz="3600" dirty="0" smtClean="0"/>
              <a:t>Plan menu based on local grocery store sales!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0" y="2057399"/>
            <a:ext cx="5706432" cy="3806190"/>
          </a:xfrm>
        </p:spPr>
      </p:pic>
    </p:spTree>
    <p:extLst>
      <p:ext uri="{BB962C8B-B14F-4D97-AF65-F5344CB8AC3E}">
        <p14:creationId xmlns:p14="http://schemas.microsoft.com/office/powerpoint/2010/main" val="2455515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Plan…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29150" y="609600"/>
            <a:ext cx="4754880" cy="4023360"/>
          </a:xfrm>
        </p:spPr>
        <p:txBody>
          <a:bodyPr>
            <a:noAutofit/>
          </a:bodyPr>
          <a:lstStyle/>
          <a:p>
            <a:r>
              <a:rPr lang="en-US" sz="2800" dirty="0" smtClean="0"/>
              <a:t>Organize the timing of the meal, all dishes done at the same time. </a:t>
            </a:r>
          </a:p>
          <a:p>
            <a:r>
              <a:rPr lang="en-US" sz="2800" dirty="0" smtClean="0"/>
              <a:t>Organize so most often used items are within easy reach. Ex: salt and pepper</a:t>
            </a:r>
          </a:p>
          <a:p>
            <a:r>
              <a:rPr lang="en-US" sz="2800" dirty="0" smtClean="0"/>
              <a:t>Make extra food to use for later meals.</a:t>
            </a:r>
          </a:p>
          <a:p>
            <a:r>
              <a:rPr lang="en-US" sz="2800" dirty="0" smtClean="0"/>
              <a:t>Everything in its place – make sure you have everything you need before beginning. </a:t>
            </a:r>
          </a:p>
          <a:p>
            <a:r>
              <a:rPr lang="en-US" sz="2800" dirty="0" smtClean="0"/>
              <a:t>Clean as you go! </a:t>
            </a:r>
          </a:p>
          <a:p>
            <a:r>
              <a:rPr lang="en-US" sz="2800" dirty="0" smtClean="0"/>
              <a:t>Utilize leftovers!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4" y="1965960"/>
            <a:ext cx="3425331" cy="358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49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Setting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5842" y="2226736"/>
            <a:ext cx="5541770" cy="368468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sz="2400" dirty="0"/>
              <a:t>The forks go on the right.		</a:t>
            </a:r>
          </a:p>
          <a:p>
            <a:pPr lvl="1"/>
            <a:r>
              <a:rPr lang="en-US" sz="2400" dirty="0"/>
              <a:t>The knife and spoon go on the left.</a:t>
            </a:r>
          </a:p>
          <a:p>
            <a:pPr lvl="1"/>
            <a:r>
              <a:rPr lang="en-US" sz="2400" dirty="0"/>
              <a:t>The knife blade faces the plate.</a:t>
            </a:r>
          </a:p>
          <a:p>
            <a:pPr lvl="1"/>
            <a:r>
              <a:rPr lang="en-US" sz="2400" dirty="0"/>
              <a:t>The drinks go on the right.</a:t>
            </a:r>
          </a:p>
          <a:p>
            <a:pPr lvl="1"/>
            <a:r>
              <a:rPr lang="en-US" sz="2400" dirty="0"/>
              <a:t>The bread and butter plate and salad  </a:t>
            </a:r>
            <a:r>
              <a:rPr lang="en-US" sz="2400" dirty="0" smtClean="0"/>
              <a:t>plate </a:t>
            </a:r>
            <a:r>
              <a:rPr lang="en-US" sz="2400" dirty="0"/>
              <a:t>go on the left.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10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Etiquette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sz="2400" b="1" dirty="0"/>
              <a:t>Tipping:</a:t>
            </a:r>
            <a:r>
              <a:rPr lang="en-US" sz="2400" dirty="0"/>
              <a:t>  A tip should be 15% of the bill</a:t>
            </a:r>
          </a:p>
          <a:p>
            <a:pPr lvl="1"/>
            <a:r>
              <a:rPr lang="en-US" sz="2400" b="1" dirty="0"/>
              <a:t>Napkin placement:</a:t>
            </a:r>
            <a:r>
              <a:rPr lang="en-US" sz="2400" dirty="0"/>
              <a:t>  The napkin should be placed in your lap immediately after sitting down. </a:t>
            </a:r>
            <a:endParaRPr lang="en-US" sz="2400" dirty="0" smtClean="0"/>
          </a:p>
          <a:p>
            <a:pPr lvl="1"/>
            <a:r>
              <a:rPr lang="en-US" sz="2400" dirty="0" smtClean="0"/>
              <a:t>When </a:t>
            </a:r>
            <a:r>
              <a:rPr lang="en-US" sz="2400" dirty="0"/>
              <a:t>leaving the table place the napkin on the chair.  </a:t>
            </a:r>
            <a:endParaRPr lang="en-US" sz="2400" dirty="0" smtClean="0"/>
          </a:p>
          <a:p>
            <a:pPr lvl="1"/>
            <a:r>
              <a:rPr lang="en-US" sz="2400" dirty="0" smtClean="0"/>
              <a:t>When </a:t>
            </a:r>
            <a:r>
              <a:rPr lang="en-US" sz="2400" dirty="0"/>
              <a:t>finished the napkin should be placed to the left of the place setting.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280" y="2057399"/>
            <a:ext cx="3725649" cy="3398838"/>
          </a:xfrm>
        </p:spPr>
      </p:pic>
    </p:spTree>
    <p:extLst>
      <p:ext uri="{BB962C8B-B14F-4D97-AF65-F5344CB8AC3E}">
        <p14:creationId xmlns:p14="http://schemas.microsoft.com/office/powerpoint/2010/main" val="1484295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9875520" cy="1356360"/>
          </a:xfrm>
        </p:spPr>
        <p:txBody>
          <a:bodyPr/>
          <a:lstStyle/>
          <a:p>
            <a:r>
              <a:rPr lang="en-US" dirty="0" smtClean="0"/>
              <a:t>Flatware Placement…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28748"/>
            <a:ext cx="4754880" cy="4819651"/>
          </a:xfrm>
        </p:spPr>
        <p:txBody>
          <a:bodyPr>
            <a:normAutofit fontScale="92500" lnSpcReduction="10000"/>
          </a:bodyPr>
          <a:lstStyle/>
          <a:p>
            <a:pPr lvl="2"/>
            <a:r>
              <a:rPr lang="en-US" sz="2600" dirty="0"/>
              <a:t>American Style:  Between bites or "resting position"--the knife is placed on the right side of the plate in the 4 o'clock position, blade in, and the fork placed on the left side in the 8 o'clock position, tines up.  When finished eating or “I am finished” position-- the knife and fork are placed side by side on the right side of the plate in the 4 o'clock position, with the fork on the inside, tines up, and the knife on the outside, blade in. 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60" y="2075253"/>
            <a:ext cx="5861395" cy="2801547"/>
          </a:xfrm>
        </p:spPr>
      </p:pic>
    </p:spTree>
    <p:extLst>
      <p:ext uri="{BB962C8B-B14F-4D97-AF65-F5344CB8AC3E}">
        <p14:creationId xmlns:p14="http://schemas.microsoft.com/office/powerpoint/2010/main" val="26604130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116</TotalTime>
  <Words>569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Corbel</vt:lpstr>
      <vt:lpstr>Basis</vt:lpstr>
      <vt:lpstr>Meal Planning</vt:lpstr>
      <vt:lpstr>Dietary Guidelines/MyPlate</vt:lpstr>
      <vt:lpstr>Aesthetics </vt:lpstr>
      <vt:lpstr>Food Presentation  (Plating)</vt:lpstr>
      <vt:lpstr>Cost and budget when meal planning</vt:lpstr>
      <vt:lpstr>Work Plan…</vt:lpstr>
      <vt:lpstr>Table Setting</vt:lpstr>
      <vt:lpstr>Etiquette</vt:lpstr>
      <vt:lpstr>Flatware Placement…</vt:lpstr>
      <vt:lpstr>Flatware Position </vt:lpstr>
      <vt:lpstr>Cell Phone Use:</vt:lpstr>
      <vt:lpstr>Table Manners</vt:lpstr>
      <vt:lpstr>Activity: Grab a chrome…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Meal Planning</dc:title>
  <dc:creator>natalie.johnson</dc:creator>
  <cp:lastModifiedBy>natalie.johnson</cp:lastModifiedBy>
  <cp:revision>7</cp:revision>
  <dcterms:created xsi:type="dcterms:W3CDTF">2016-01-21T20:18:10Z</dcterms:created>
  <dcterms:modified xsi:type="dcterms:W3CDTF">2016-01-21T22:14:30Z</dcterms:modified>
</cp:coreProperties>
</file>