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2F3621-651A-48B0-BDA0-9818A6DDA66A}" type="datetimeFigureOut">
              <a:rPr lang="en-US" smtClean="0"/>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C000D-24DE-421E-BB25-C11F24049E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F3621-651A-48B0-BDA0-9818A6DDA66A}" type="datetimeFigureOut">
              <a:rPr lang="en-US" smtClean="0"/>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C000D-24DE-421E-BB25-C11F24049E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F3621-651A-48B0-BDA0-9818A6DDA66A}" type="datetimeFigureOut">
              <a:rPr lang="en-US" smtClean="0"/>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C000D-24DE-421E-BB25-C11F24049E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F3621-651A-48B0-BDA0-9818A6DDA66A}" type="datetimeFigureOut">
              <a:rPr lang="en-US" smtClean="0"/>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C000D-24DE-421E-BB25-C11F24049E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2F3621-651A-48B0-BDA0-9818A6DDA66A}" type="datetimeFigureOut">
              <a:rPr lang="en-US" smtClean="0"/>
              <a:t>11/20/2012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AC000D-24DE-421E-BB25-C11F24049E7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2F3621-651A-48B0-BDA0-9818A6DDA66A}" type="datetimeFigureOut">
              <a:rPr lang="en-US" smtClean="0"/>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C000D-24DE-421E-BB25-C11F24049E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2F3621-651A-48B0-BDA0-9818A6DDA66A}" type="datetimeFigureOut">
              <a:rPr lang="en-US" smtClean="0"/>
              <a:t>11/20/2012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AC000D-24DE-421E-BB25-C11F24049E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F3621-651A-48B0-BDA0-9818A6DDA66A}" type="datetimeFigureOut">
              <a:rPr lang="en-US" smtClean="0"/>
              <a:t>11/20/2012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AC000D-24DE-421E-BB25-C11F24049E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F3621-651A-48B0-BDA0-9818A6DDA66A}" type="datetimeFigureOut">
              <a:rPr lang="en-US" smtClean="0"/>
              <a:t>11/20/2012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AC000D-24DE-421E-BB25-C11F24049E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F3621-651A-48B0-BDA0-9818A6DDA66A}" type="datetimeFigureOut">
              <a:rPr lang="en-US" smtClean="0"/>
              <a:t>11/20/2012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AC000D-24DE-421E-BB25-C11F24049E7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D2F3621-651A-48B0-BDA0-9818A6DDA66A}" type="datetimeFigureOut">
              <a:rPr lang="en-US" smtClean="0"/>
              <a:t>11/20/2012</a:t>
            </a:fld>
            <a:endParaRPr lang="en-US"/>
          </a:p>
        </p:txBody>
      </p:sp>
      <p:sp>
        <p:nvSpPr>
          <p:cNvPr id="9" name="Slide Number Placeholder 8"/>
          <p:cNvSpPr>
            <a:spLocks noGrp="1"/>
          </p:cNvSpPr>
          <p:nvPr>
            <p:ph type="sldNum" sz="quarter" idx="11"/>
          </p:nvPr>
        </p:nvSpPr>
        <p:spPr/>
        <p:txBody>
          <a:bodyPr/>
          <a:lstStyle/>
          <a:p>
            <a:fld id="{0BAC000D-24DE-421E-BB25-C11F24049E7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AC000D-24DE-421E-BB25-C11F24049E7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D2F3621-651A-48B0-BDA0-9818A6DDA66A}" type="datetimeFigureOut">
              <a:rPr lang="en-US" smtClean="0"/>
              <a:t>11/20/2012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Cooking Methods	</a:t>
            </a:r>
            <a:endParaRPr lang="en-US" dirty="0"/>
          </a:p>
        </p:txBody>
      </p:sp>
      <p:sp>
        <p:nvSpPr>
          <p:cNvPr id="3" name="Subtitle 2"/>
          <p:cNvSpPr>
            <a:spLocks noGrp="1"/>
          </p:cNvSpPr>
          <p:nvPr>
            <p:ph type="subTitle" idx="1"/>
          </p:nvPr>
        </p:nvSpPr>
        <p:spPr/>
        <p:txBody>
          <a:bodyPr/>
          <a:lstStyle/>
          <a:p>
            <a:r>
              <a:rPr lang="en-US" dirty="0" smtClean="0"/>
              <a:t>ProStart Year 1, Chapter 5</a:t>
            </a:r>
            <a:endParaRPr lang="en-US" dirty="0"/>
          </a:p>
        </p:txBody>
      </p:sp>
    </p:spTree>
    <p:extLst>
      <p:ext uri="{BB962C8B-B14F-4D97-AF65-F5344CB8AC3E}">
        <p14:creationId xmlns:p14="http://schemas.microsoft.com/office/powerpoint/2010/main" val="1212755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 Frying</a:t>
            </a:r>
            <a:endParaRPr lang="en-US" dirty="0"/>
          </a:p>
        </p:txBody>
      </p:sp>
      <p:sp>
        <p:nvSpPr>
          <p:cNvPr id="3" name="Content Placeholder 2"/>
          <p:cNvSpPr>
            <a:spLocks noGrp="1"/>
          </p:cNvSpPr>
          <p:nvPr>
            <p:ph idx="1"/>
          </p:nvPr>
        </p:nvSpPr>
        <p:spPr>
          <a:xfrm>
            <a:off x="457200" y="1600200"/>
            <a:ext cx="7620000" cy="1295400"/>
          </a:xfrm>
        </p:spPr>
        <p:txBody>
          <a:bodyPr/>
          <a:lstStyle/>
          <a:p>
            <a:r>
              <a:rPr lang="en-US" dirty="0" smtClean="0"/>
              <a:t>Uses more fat, less intense heat than sautéing or stir-frying.  Like fried chicken.</a:t>
            </a:r>
            <a:endParaRPr lang="en-US" dirty="0"/>
          </a:p>
        </p:txBody>
      </p:sp>
      <p:pic>
        <p:nvPicPr>
          <p:cNvPr id="8194" name="Picture 2" descr="http://www.murphsgaslight.com/images/PanFriedChickenForHomeP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048000"/>
            <a:ext cx="4210050" cy="292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75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Deep-Frying</a:t>
            </a:r>
            <a:endParaRPr lang="en-US" dirty="0"/>
          </a:p>
        </p:txBody>
      </p:sp>
      <p:sp>
        <p:nvSpPr>
          <p:cNvPr id="3" name="Content Placeholder 2"/>
          <p:cNvSpPr>
            <a:spLocks noGrp="1"/>
          </p:cNvSpPr>
          <p:nvPr>
            <p:ph idx="1"/>
          </p:nvPr>
        </p:nvSpPr>
        <p:spPr>
          <a:xfrm>
            <a:off x="457200" y="1600200"/>
            <a:ext cx="7620000" cy="914400"/>
          </a:xfrm>
        </p:spPr>
        <p:txBody>
          <a:bodyPr/>
          <a:lstStyle/>
          <a:p>
            <a:r>
              <a:rPr lang="en-US" dirty="0" smtClean="0"/>
              <a:t>Submerged in fat, sometimes covered in batter or breading.</a:t>
            </a:r>
            <a:endParaRPr lang="en-US" dirty="0"/>
          </a:p>
        </p:txBody>
      </p:sp>
      <p:pic>
        <p:nvPicPr>
          <p:cNvPr id="9218" name="Picture 2" descr="http://www.thedeepfryerdepot.com/my_files/images/Presto_SS_Dual_Bask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43840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9738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Moist Heat Cooking Methods</a:t>
            </a:r>
            <a:endParaRPr lang="en-US" dirty="0"/>
          </a:p>
        </p:txBody>
      </p:sp>
      <p:sp>
        <p:nvSpPr>
          <p:cNvPr id="3" name="Content Placeholder 2"/>
          <p:cNvSpPr>
            <a:spLocks noGrp="1"/>
          </p:cNvSpPr>
          <p:nvPr>
            <p:ph idx="1"/>
          </p:nvPr>
        </p:nvSpPr>
        <p:spPr>
          <a:xfrm>
            <a:off x="457200" y="1600200"/>
            <a:ext cx="7620000" cy="1371600"/>
          </a:xfrm>
        </p:spPr>
        <p:txBody>
          <a:bodyPr/>
          <a:lstStyle/>
          <a:p>
            <a:r>
              <a:rPr lang="en-US" dirty="0" smtClean="0"/>
              <a:t>Moist delicately flavored food that sometimes makes a rich broth that can be used as a sauce base.  An entire meal can be cooked in one pot using moist cooking methods.</a:t>
            </a:r>
            <a:endParaRPr lang="en-US" dirty="0"/>
          </a:p>
        </p:txBody>
      </p:sp>
      <p:pic>
        <p:nvPicPr>
          <p:cNvPr id="10242" name="Picture 2" descr="http://www.kraftrecipes.com/assets/recipe_images/Slow-Cooker-Pot-Roast-30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048000"/>
            <a:ext cx="4128245"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897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Simmering</a:t>
            </a:r>
            <a:endParaRPr lang="en-US" dirty="0"/>
          </a:p>
        </p:txBody>
      </p:sp>
      <p:sp>
        <p:nvSpPr>
          <p:cNvPr id="3" name="Content Placeholder 2"/>
          <p:cNvSpPr>
            <a:spLocks noGrp="1"/>
          </p:cNvSpPr>
          <p:nvPr>
            <p:ph idx="1"/>
          </p:nvPr>
        </p:nvSpPr>
        <p:spPr>
          <a:xfrm>
            <a:off x="457200" y="1600200"/>
            <a:ext cx="7620000" cy="1066800"/>
          </a:xfrm>
        </p:spPr>
        <p:txBody>
          <a:bodyPr/>
          <a:lstStyle/>
          <a:p>
            <a:r>
              <a:rPr lang="en-US" dirty="0" smtClean="0"/>
              <a:t>Completely submerge food in a liquid that is at a constant moderate temperature.  185-205 degrees.</a:t>
            </a:r>
            <a:endParaRPr lang="en-US" dirty="0"/>
          </a:p>
        </p:txBody>
      </p:sp>
      <p:pic>
        <p:nvPicPr>
          <p:cNvPr id="11266" name="Picture 2" descr="http://img.webmd.com/dtmcms/live/webmd/consumer_assets/site_images/articles/health_tools/food_poisoning_dangers_slideshow/getty_rf_photo_of_beef_stew_simmer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667000"/>
            <a:ext cx="4695825" cy="3190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339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Poaching</a:t>
            </a:r>
            <a:endParaRPr lang="en-US" dirty="0"/>
          </a:p>
        </p:txBody>
      </p:sp>
      <p:sp>
        <p:nvSpPr>
          <p:cNvPr id="3" name="Content Placeholder 2"/>
          <p:cNvSpPr>
            <a:spLocks noGrp="1"/>
          </p:cNvSpPr>
          <p:nvPr>
            <p:ph idx="1"/>
          </p:nvPr>
        </p:nvSpPr>
        <p:spPr>
          <a:xfrm>
            <a:off x="457200" y="1600200"/>
            <a:ext cx="7620000" cy="1524000"/>
          </a:xfrm>
        </p:spPr>
        <p:txBody>
          <a:bodyPr/>
          <a:lstStyle/>
          <a:p>
            <a:r>
              <a:rPr lang="en-US" dirty="0" smtClean="0"/>
              <a:t>Submerged like simmering, but lower temperature.  Cook between 160-180 degrees.  No air bubbles should break the surface.</a:t>
            </a:r>
            <a:endParaRPr lang="en-US" dirty="0"/>
          </a:p>
        </p:txBody>
      </p:sp>
      <p:pic>
        <p:nvPicPr>
          <p:cNvPr id="12290" name="Picture 2" descr="http://cookingclarified.com/wp-content/uploads/2011/01/Poached-Pear-Collage-620x410-268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276600"/>
            <a:ext cx="25527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767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Blanching</a:t>
            </a:r>
            <a:endParaRPr lang="en-US" dirty="0"/>
          </a:p>
        </p:txBody>
      </p:sp>
      <p:sp>
        <p:nvSpPr>
          <p:cNvPr id="3" name="Content Placeholder 2"/>
          <p:cNvSpPr>
            <a:spLocks noGrp="1"/>
          </p:cNvSpPr>
          <p:nvPr>
            <p:ph idx="1"/>
          </p:nvPr>
        </p:nvSpPr>
        <p:spPr>
          <a:xfrm>
            <a:off x="457200" y="1600200"/>
            <a:ext cx="7620000" cy="1447800"/>
          </a:xfrm>
        </p:spPr>
        <p:txBody>
          <a:bodyPr/>
          <a:lstStyle/>
          <a:p>
            <a:r>
              <a:rPr lang="en-US" dirty="0" smtClean="0"/>
              <a:t>Variation of boiling.  Partially cook the food and finish it later.  Used a lot for vegetables.  Drop in boiling water, remove before completely cooked.  Shock in ice water (stops cooking).</a:t>
            </a:r>
            <a:endParaRPr lang="en-US" dirty="0"/>
          </a:p>
        </p:txBody>
      </p:sp>
      <p:pic>
        <p:nvPicPr>
          <p:cNvPr id="13314" name="Picture 2" descr="http://startcooking.com/public/IMG_776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124200"/>
            <a:ext cx="3755094"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193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Steaming</a:t>
            </a:r>
            <a:endParaRPr lang="en-US" dirty="0"/>
          </a:p>
        </p:txBody>
      </p:sp>
      <p:sp>
        <p:nvSpPr>
          <p:cNvPr id="3" name="Content Placeholder 2"/>
          <p:cNvSpPr>
            <a:spLocks noGrp="1"/>
          </p:cNvSpPr>
          <p:nvPr>
            <p:ph idx="1"/>
          </p:nvPr>
        </p:nvSpPr>
        <p:spPr>
          <a:xfrm>
            <a:off x="457200" y="1600200"/>
            <a:ext cx="7620000" cy="1143000"/>
          </a:xfrm>
        </p:spPr>
        <p:txBody>
          <a:bodyPr/>
          <a:lstStyle/>
          <a:p>
            <a:r>
              <a:rPr lang="en-US" dirty="0" smtClean="0"/>
              <a:t>Cook food by surrounding it in steam in a confined space.  With our without pressure.  No browning can occur.</a:t>
            </a:r>
            <a:endParaRPr lang="en-US" dirty="0"/>
          </a:p>
        </p:txBody>
      </p:sp>
      <p:pic>
        <p:nvPicPr>
          <p:cNvPr id="14338" name="Picture 2" descr="http://www.campshane.com/blog/wp-content/uploads/2011/10/steam-veggi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743200"/>
            <a:ext cx="3886200" cy="2917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693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Combination Cooking</a:t>
            </a:r>
            <a:endParaRPr lang="en-US" dirty="0"/>
          </a:p>
        </p:txBody>
      </p:sp>
      <p:sp>
        <p:nvSpPr>
          <p:cNvPr id="3" name="Content Placeholder 2"/>
          <p:cNvSpPr>
            <a:spLocks noGrp="1"/>
          </p:cNvSpPr>
          <p:nvPr>
            <p:ph idx="1"/>
          </p:nvPr>
        </p:nvSpPr>
        <p:spPr>
          <a:xfrm>
            <a:off x="457200" y="1600200"/>
            <a:ext cx="7620000" cy="838200"/>
          </a:xfrm>
        </p:spPr>
        <p:txBody>
          <a:bodyPr/>
          <a:lstStyle/>
          <a:p>
            <a:r>
              <a:rPr lang="en-US" dirty="0" smtClean="0"/>
              <a:t>Combines Dry and Moist cooking methods.</a:t>
            </a:r>
            <a:endParaRPr lang="en-US" dirty="0"/>
          </a:p>
        </p:txBody>
      </p:sp>
      <p:pic>
        <p:nvPicPr>
          <p:cNvPr id="15362" name="Picture 2" descr="http://www.finecooking.com/CMS/uploadedImages/Images/Cooking/Articles/Issues_91-100/051099060-01-grilled-braised-beef-reci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209800"/>
            <a:ext cx="4191000" cy="4113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12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Braising</a:t>
            </a:r>
            <a:endParaRPr lang="en-US" dirty="0"/>
          </a:p>
        </p:txBody>
      </p:sp>
      <p:sp>
        <p:nvSpPr>
          <p:cNvPr id="3" name="Content Placeholder 2"/>
          <p:cNvSpPr>
            <a:spLocks noGrp="1"/>
          </p:cNvSpPr>
          <p:nvPr>
            <p:ph idx="1"/>
          </p:nvPr>
        </p:nvSpPr>
        <p:spPr>
          <a:xfrm>
            <a:off x="457200" y="1600200"/>
            <a:ext cx="7620000" cy="1828800"/>
          </a:xfrm>
        </p:spPr>
        <p:txBody>
          <a:bodyPr/>
          <a:lstStyle/>
          <a:p>
            <a:r>
              <a:rPr lang="en-US" dirty="0" smtClean="0"/>
              <a:t>Sear the item first in hot oil, then partially cover in enough liquid to come half way up the food.  Cover and finish the food slowly in the oven or stop top until tender.  Long, slow cooking!!</a:t>
            </a:r>
            <a:endParaRPr lang="en-US" dirty="0"/>
          </a:p>
        </p:txBody>
      </p:sp>
      <p:pic>
        <p:nvPicPr>
          <p:cNvPr id="16386" name="Picture 2" descr="http://www.finecooking.com/CMS/uploadedImages/Images/Cooking/Articles/Issues_81-90/fc82mc057-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048000"/>
            <a:ext cx="3505200" cy="3440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7547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Stewing</a:t>
            </a:r>
            <a:endParaRPr lang="en-US" dirty="0"/>
          </a:p>
        </p:txBody>
      </p:sp>
      <p:sp>
        <p:nvSpPr>
          <p:cNvPr id="3" name="Content Placeholder 2"/>
          <p:cNvSpPr>
            <a:spLocks noGrp="1"/>
          </p:cNvSpPr>
          <p:nvPr>
            <p:ph idx="1"/>
          </p:nvPr>
        </p:nvSpPr>
        <p:spPr>
          <a:xfrm>
            <a:off x="457200" y="1600200"/>
            <a:ext cx="7620000" cy="1295400"/>
          </a:xfrm>
        </p:spPr>
        <p:txBody>
          <a:bodyPr/>
          <a:lstStyle/>
          <a:p>
            <a:r>
              <a:rPr lang="en-US" dirty="0" smtClean="0"/>
              <a:t>Food it cut into bite size pieces and either blanched or seared.  Stewing required more liquid than braising.  Cover the food completely while it simmers.</a:t>
            </a:r>
            <a:endParaRPr lang="en-US" dirty="0"/>
          </a:p>
        </p:txBody>
      </p:sp>
      <p:pic>
        <p:nvPicPr>
          <p:cNvPr id="17410" name="Picture 2" descr="http://www.recipes-recipies.com/beef-stew-recipe/images/beef-stew-reci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819400"/>
            <a:ext cx="3962400" cy="3372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667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Transfer	</a:t>
            </a:r>
            <a:endParaRPr lang="en-US" dirty="0"/>
          </a:p>
        </p:txBody>
      </p:sp>
      <p:sp>
        <p:nvSpPr>
          <p:cNvPr id="3" name="Content Placeholder 2"/>
          <p:cNvSpPr>
            <a:spLocks noGrp="1"/>
          </p:cNvSpPr>
          <p:nvPr>
            <p:ph idx="1"/>
          </p:nvPr>
        </p:nvSpPr>
        <p:spPr/>
        <p:txBody>
          <a:bodyPr/>
          <a:lstStyle/>
          <a:p>
            <a:r>
              <a:rPr lang="en-US" dirty="0" smtClean="0"/>
              <a:t>Conduction – transfer of heat from one item to another. Surface to surface like a pot or in the air.</a:t>
            </a:r>
          </a:p>
          <a:p>
            <a:r>
              <a:rPr lang="en-US" dirty="0" smtClean="0"/>
              <a:t>Convection – transfer of heat caused by the movement of molecules from a warmer area to a cooler one.  Forced hot air is an example.</a:t>
            </a:r>
          </a:p>
          <a:p>
            <a:r>
              <a:rPr lang="en-US" dirty="0" smtClean="0"/>
              <a:t>Radiation – no physical contact between heat source and the food.  Heat is created by moving water molecules in the food creating friction.  Goes from the outside of the food inside through conduction.</a:t>
            </a:r>
            <a:endParaRPr lang="en-US" dirty="0"/>
          </a:p>
        </p:txBody>
      </p:sp>
    </p:spTree>
    <p:extLst>
      <p:ext uri="{BB962C8B-B14F-4D97-AF65-F5344CB8AC3E}">
        <p14:creationId xmlns:p14="http://schemas.microsoft.com/office/powerpoint/2010/main" val="1629477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Dry Heat 	</a:t>
            </a:r>
            <a:endParaRPr lang="en-US" dirty="0"/>
          </a:p>
        </p:txBody>
      </p:sp>
      <p:sp>
        <p:nvSpPr>
          <p:cNvPr id="3" name="Content Placeholder 2"/>
          <p:cNvSpPr>
            <a:spLocks noGrp="1"/>
          </p:cNvSpPr>
          <p:nvPr>
            <p:ph idx="1"/>
          </p:nvPr>
        </p:nvSpPr>
        <p:spPr>
          <a:xfrm>
            <a:off x="457200" y="1600200"/>
            <a:ext cx="3962400" cy="4610100"/>
          </a:xfrm>
        </p:spPr>
        <p:txBody>
          <a:bodyPr>
            <a:normAutofit/>
          </a:bodyPr>
          <a:lstStyle/>
          <a:p>
            <a:r>
              <a:rPr lang="en-US" dirty="0" smtClean="0"/>
              <a:t>Might need moisture</a:t>
            </a:r>
          </a:p>
          <a:p>
            <a:pPr lvl="1"/>
            <a:r>
              <a:rPr lang="en-US" dirty="0" smtClean="0"/>
              <a:t>Barding – wrapping with strips of fat before cooking</a:t>
            </a:r>
          </a:p>
          <a:p>
            <a:pPr lvl="2"/>
            <a:r>
              <a:rPr lang="en-US" dirty="0"/>
              <a:t>(like bacon wrapped pork chop</a:t>
            </a:r>
            <a:r>
              <a:rPr lang="en-US" dirty="0" smtClean="0"/>
              <a:t>)</a:t>
            </a:r>
          </a:p>
          <a:p>
            <a:pPr lvl="1"/>
            <a:r>
              <a:rPr lang="en-US" dirty="0" smtClean="0"/>
              <a:t>Larding – inserting long thin strips of fat into lean meat with a special needle before cooking</a:t>
            </a:r>
          </a:p>
          <a:p>
            <a:pPr lvl="1"/>
            <a:r>
              <a:rPr lang="en-US" dirty="0" smtClean="0"/>
              <a:t>Marinating – soaking in a combination of wet and dry ingredients to provide moisture and flavor</a:t>
            </a:r>
          </a:p>
          <a:p>
            <a:pPr lvl="2"/>
            <a:endParaRPr lang="en-US" dirty="0" smtClean="0"/>
          </a:p>
          <a:p>
            <a:pPr lvl="2"/>
            <a:endParaRPr lang="en-US" dirty="0" smtClean="0"/>
          </a:p>
        </p:txBody>
      </p:sp>
      <p:pic>
        <p:nvPicPr>
          <p:cNvPr id="1026" name="Picture 2" descr="http://marxfood.com/wp-content/uploads/trussing_barded_poultry2.jpg"/>
          <p:cNvPicPr>
            <a:picLocks noChangeAspect="1" noChangeArrowheads="1"/>
          </p:cNvPicPr>
          <p:nvPr/>
        </p:nvPicPr>
        <p:blipFill rotWithShape="1">
          <a:blip r:embed="rId2">
            <a:extLst>
              <a:ext uri="{28A0092B-C50C-407E-A947-70E740481C1C}">
                <a14:useLocalDpi xmlns:a14="http://schemas.microsoft.com/office/drawing/2010/main" val="0"/>
              </a:ext>
            </a:extLst>
          </a:blip>
          <a:srcRect l="8512" r="17504"/>
          <a:stretch/>
        </p:blipFill>
        <p:spPr bwMode="auto">
          <a:xfrm>
            <a:off x="4571999" y="2743200"/>
            <a:ext cx="3532909"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895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Broiling	</a:t>
            </a:r>
            <a:endParaRPr lang="en-US" dirty="0"/>
          </a:p>
        </p:txBody>
      </p:sp>
      <p:sp>
        <p:nvSpPr>
          <p:cNvPr id="3" name="Content Placeholder 2"/>
          <p:cNvSpPr>
            <a:spLocks noGrp="1"/>
          </p:cNvSpPr>
          <p:nvPr>
            <p:ph idx="1"/>
          </p:nvPr>
        </p:nvSpPr>
        <p:spPr>
          <a:xfrm>
            <a:off x="457200" y="1600200"/>
            <a:ext cx="7620000" cy="1524000"/>
          </a:xfrm>
        </p:spPr>
        <p:txBody>
          <a:bodyPr/>
          <a:lstStyle/>
          <a:p>
            <a:r>
              <a:rPr lang="en-US" dirty="0" smtClean="0"/>
              <a:t>Rapid cooking that uses high heat from a source located above the food.  Food becomes brown on top.  Watch the distance between the food and the heat source.</a:t>
            </a:r>
            <a:endParaRPr lang="en-US" dirty="0"/>
          </a:p>
        </p:txBody>
      </p:sp>
      <p:pic>
        <p:nvPicPr>
          <p:cNvPr id="2050" name="Picture 2" descr="http://justjennrecipes.com/wp-content/uploads/2007/11/terisalmon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6005" y="3200400"/>
            <a:ext cx="4162425" cy="2571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233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Grilling</a:t>
            </a:r>
            <a:endParaRPr lang="en-US" dirty="0"/>
          </a:p>
        </p:txBody>
      </p:sp>
      <p:sp>
        <p:nvSpPr>
          <p:cNvPr id="3" name="Content Placeholder 2"/>
          <p:cNvSpPr>
            <a:spLocks noGrp="1"/>
          </p:cNvSpPr>
          <p:nvPr>
            <p:ph idx="1"/>
          </p:nvPr>
        </p:nvSpPr>
        <p:spPr>
          <a:xfrm>
            <a:off x="457200" y="1600200"/>
            <a:ext cx="7620000" cy="1676400"/>
          </a:xfrm>
        </p:spPr>
        <p:txBody>
          <a:bodyPr/>
          <a:lstStyle/>
          <a:p>
            <a:r>
              <a:rPr lang="en-US" dirty="0" smtClean="0"/>
              <a:t>Food is cooked on a grill rack above the heat source.  No liquid is added.  Great flavor outside, moist inside.  BBQ is an example.  Can use flavored wood to create great flavors in the food. </a:t>
            </a:r>
            <a:endParaRPr lang="en-US" dirty="0"/>
          </a:p>
        </p:txBody>
      </p:sp>
      <p:pic>
        <p:nvPicPr>
          <p:cNvPr id="3074" name="Picture 2" descr="http://graphics8.nytimes.com/images/2010/06/30/dining/30minispan-1/Cover-MINI-101-articleLar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429000"/>
            <a:ext cx="3962400" cy="2654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342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Roasting and Baking</a:t>
            </a:r>
            <a:endParaRPr lang="en-US" dirty="0"/>
          </a:p>
        </p:txBody>
      </p:sp>
      <p:sp>
        <p:nvSpPr>
          <p:cNvPr id="3" name="Content Placeholder 2"/>
          <p:cNvSpPr>
            <a:spLocks noGrp="1"/>
          </p:cNvSpPr>
          <p:nvPr>
            <p:ph idx="1"/>
          </p:nvPr>
        </p:nvSpPr>
        <p:spPr>
          <a:xfrm>
            <a:off x="457200" y="1600200"/>
            <a:ext cx="7620000" cy="1447800"/>
          </a:xfrm>
        </p:spPr>
        <p:txBody>
          <a:bodyPr/>
          <a:lstStyle/>
          <a:p>
            <a:r>
              <a:rPr lang="en-US" dirty="0" smtClean="0"/>
              <a:t>Cook food by surrounding the items with hot, dry air in the oven.  As the outer layers of food become heated, the food’s natural juiced turn to steam and are absorbed into the food.</a:t>
            </a:r>
            <a:endParaRPr lang="en-US" dirty="0"/>
          </a:p>
        </p:txBody>
      </p:sp>
      <p:pic>
        <p:nvPicPr>
          <p:cNvPr id="4098" name="Picture 2" descr="http://www.blogcdn.com/www.slashfood.com/media/2007/11/brined-and-roasted-turk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200400"/>
            <a:ext cx="4048125"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127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Griddling</a:t>
            </a:r>
            <a:endParaRPr lang="en-US" dirty="0"/>
          </a:p>
        </p:txBody>
      </p:sp>
      <p:sp>
        <p:nvSpPr>
          <p:cNvPr id="3" name="Content Placeholder 2"/>
          <p:cNvSpPr>
            <a:spLocks noGrp="1"/>
          </p:cNvSpPr>
          <p:nvPr>
            <p:ph idx="1"/>
          </p:nvPr>
        </p:nvSpPr>
        <p:spPr>
          <a:xfrm>
            <a:off x="457200" y="1600200"/>
            <a:ext cx="7620000" cy="1143000"/>
          </a:xfrm>
        </p:spPr>
        <p:txBody>
          <a:bodyPr/>
          <a:lstStyle/>
          <a:p>
            <a:r>
              <a:rPr lang="en-US" dirty="0" smtClean="0"/>
              <a:t>Cooking a food item on a hot flat surface like a griddle or a fry pan.</a:t>
            </a:r>
            <a:endParaRPr lang="en-US" dirty="0"/>
          </a:p>
        </p:txBody>
      </p:sp>
      <p:pic>
        <p:nvPicPr>
          <p:cNvPr id="5122" name="Picture 2" descr="http://www.chefscatalog.com/img/products/285x285/24769_28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514598"/>
            <a:ext cx="3810000" cy="3810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810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Sautéing</a:t>
            </a:r>
            <a:endParaRPr lang="en-US" dirty="0"/>
          </a:p>
        </p:txBody>
      </p:sp>
      <p:sp>
        <p:nvSpPr>
          <p:cNvPr id="3" name="Content Placeholder 2"/>
          <p:cNvSpPr>
            <a:spLocks noGrp="1"/>
          </p:cNvSpPr>
          <p:nvPr>
            <p:ph idx="1"/>
          </p:nvPr>
        </p:nvSpPr>
        <p:spPr>
          <a:xfrm>
            <a:off x="457200" y="1600200"/>
            <a:ext cx="7620000" cy="1219200"/>
          </a:xfrm>
        </p:spPr>
        <p:txBody>
          <a:bodyPr/>
          <a:lstStyle/>
          <a:p>
            <a:r>
              <a:rPr lang="en-US" dirty="0" smtClean="0"/>
              <a:t>Cooks food rapidly in a small amount of fat over relatively high heat.  The fat adds to the flavor.  Heat the pan before adding the food.</a:t>
            </a:r>
            <a:endParaRPr lang="en-US" dirty="0"/>
          </a:p>
        </p:txBody>
      </p:sp>
      <p:pic>
        <p:nvPicPr>
          <p:cNvPr id="6146" name="Picture 2" descr="http://www.cityroom.com/stories/gourmet/files/2012/03/tossing_gnocch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895600"/>
            <a:ext cx="4762500"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493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Stir-Fry</a:t>
            </a:r>
            <a:endParaRPr lang="en-US" dirty="0"/>
          </a:p>
        </p:txBody>
      </p:sp>
      <p:sp>
        <p:nvSpPr>
          <p:cNvPr id="3" name="Content Placeholder 2"/>
          <p:cNvSpPr>
            <a:spLocks noGrp="1"/>
          </p:cNvSpPr>
          <p:nvPr>
            <p:ph idx="1"/>
          </p:nvPr>
        </p:nvSpPr>
        <p:spPr>
          <a:xfrm>
            <a:off x="457200" y="1600200"/>
            <a:ext cx="7620000" cy="1066800"/>
          </a:xfrm>
        </p:spPr>
        <p:txBody>
          <a:bodyPr>
            <a:normAutofit lnSpcReduction="10000"/>
          </a:bodyPr>
          <a:lstStyle/>
          <a:p>
            <a:r>
              <a:rPr lang="en-US" dirty="0" smtClean="0"/>
              <a:t>Similar to sauté.  Quick, dry heat.  Food is cooked over high heat, with a little fat but stirred quickly.  Asian style of cooking. Cooked in a wok – small bottom, little fat.</a:t>
            </a:r>
            <a:endParaRPr lang="en-US" dirty="0"/>
          </a:p>
        </p:txBody>
      </p:sp>
      <p:pic>
        <p:nvPicPr>
          <p:cNvPr id="7170" name="Picture 2" descr="http://www.greenopolis.com/files/images/wo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95600"/>
            <a:ext cx="5429250" cy="3638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3185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77</TotalTime>
  <Words>602</Words>
  <Application>Microsoft Office PowerPoint</Application>
  <PresentationFormat>On-screen Show (4:3)</PresentationFormat>
  <Paragraphs>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Adjacency</vt:lpstr>
      <vt:lpstr>Cooking Methods </vt:lpstr>
      <vt:lpstr>Heat Transfer </vt:lpstr>
      <vt:lpstr>Dry Heat  </vt:lpstr>
      <vt:lpstr>Broiling </vt:lpstr>
      <vt:lpstr>Grilling</vt:lpstr>
      <vt:lpstr>Roasting and Baking</vt:lpstr>
      <vt:lpstr>Griddling</vt:lpstr>
      <vt:lpstr>Sautéing</vt:lpstr>
      <vt:lpstr>Stir-Fry</vt:lpstr>
      <vt:lpstr>Pan Frying</vt:lpstr>
      <vt:lpstr>Deep-Frying</vt:lpstr>
      <vt:lpstr>Moist Heat Cooking Methods</vt:lpstr>
      <vt:lpstr>Simmering</vt:lpstr>
      <vt:lpstr>Poaching</vt:lpstr>
      <vt:lpstr>Blanching</vt:lpstr>
      <vt:lpstr>Steaming</vt:lpstr>
      <vt:lpstr>Combination Cooking</vt:lpstr>
      <vt:lpstr>Braising</vt:lpstr>
      <vt:lpstr>Stewing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Cooking Methods</dc:title>
  <dc:creator>Teacher</dc:creator>
  <cp:lastModifiedBy>Teacher</cp:lastModifiedBy>
  <cp:revision>5</cp:revision>
  <dcterms:created xsi:type="dcterms:W3CDTF">2012-11-20T14:21:00Z</dcterms:created>
  <dcterms:modified xsi:type="dcterms:W3CDTF">2012-11-20T15:38:57Z</dcterms:modified>
</cp:coreProperties>
</file>